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09" r:id="rId3"/>
    <p:sldId id="333" r:id="rId5"/>
    <p:sldId id="297" r:id="rId6"/>
    <p:sldId id="429" r:id="rId7"/>
    <p:sldId id="432" r:id="rId8"/>
    <p:sldId id="433" r:id="rId9"/>
    <p:sldId id="436" r:id="rId10"/>
    <p:sldId id="423" r:id="rId11"/>
    <p:sldId id="439" r:id="rId12"/>
    <p:sldId id="441" r:id="rId13"/>
    <p:sldId id="443" r:id="rId14"/>
    <p:sldId id="444" r:id="rId15"/>
    <p:sldId id="446" r:id="rId16"/>
    <p:sldId id="447" r:id="rId17"/>
    <p:sldId id="448" r:id="rId18"/>
    <p:sldId id="456" r:id="rId19"/>
    <p:sldId id="449" r:id="rId20"/>
    <p:sldId id="451" r:id="rId21"/>
    <p:sldId id="450" r:id="rId22"/>
    <p:sldId id="455" r:id="rId23"/>
    <p:sldId id="457" r:id="rId24"/>
    <p:sldId id="460" r:id="rId25"/>
    <p:sldId id="467" r:id="rId26"/>
    <p:sldId id="468" r:id="rId27"/>
    <p:sldId id="469" r:id="rId28"/>
    <p:sldId id="470" r:id="rId29"/>
    <p:sldId id="461" r:id="rId30"/>
    <p:sldId id="471" r:id="rId31"/>
    <p:sldId id="462" r:id="rId32"/>
    <p:sldId id="472" r:id="rId33"/>
    <p:sldId id="476" r:id="rId34"/>
    <p:sldId id="477" r:id="rId35"/>
    <p:sldId id="478" r:id="rId36"/>
    <p:sldId id="479" r:id="rId37"/>
    <p:sldId id="481" r:id="rId38"/>
    <p:sldId id="483" r:id="rId39"/>
    <p:sldId id="484" r:id="rId40"/>
    <p:sldId id="486" r:id="rId41"/>
    <p:sldId id="487" r:id="rId42"/>
    <p:sldId id="495" r:id="rId43"/>
    <p:sldId id="496" r:id="rId44"/>
    <p:sldId id="488" r:id="rId45"/>
    <p:sldId id="497" r:id="rId46"/>
    <p:sldId id="498" r:id="rId47"/>
    <p:sldId id="489" r:id="rId48"/>
    <p:sldId id="499" r:id="rId49"/>
    <p:sldId id="511" r:id="rId50"/>
    <p:sldId id="513" r:id="rId51"/>
    <p:sldId id="514" r:id="rId52"/>
    <p:sldId id="515" r:id="rId53"/>
    <p:sldId id="490" r:id="rId54"/>
    <p:sldId id="516" r:id="rId55"/>
    <p:sldId id="524" r:id="rId56"/>
    <p:sldId id="525" r:id="rId57"/>
    <p:sldId id="493" r:id="rId58"/>
    <p:sldId id="529" r:id="rId59"/>
    <p:sldId id="536" r:id="rId60"/>
    <p:sldId id="537" r:id="rId61"/>
    <p:sldId id="492" r:id="rId62"/>
    <p:sldId id="526" r:id="rId63"/>
    <p:sldId id="527" r:id="rId64"/>
    <p:sldId id="494" r:id="rId65"/>
    <p:sldId id="528" r:id="rId66"/>
    <p:sldId id="546" r:id="rId67"/>
    <p:sldId id="491" r:id="rId68"/>
    <p:sldId id="530" r:id="rId69"/>
    <p:sldId id="547" r:id="rId70"/>
    <p:sldId id="548" r:id="rId71"/>
    <p:sldId id="549" r:id="rId72"/>
    <p:sldId id="420" r:id="rId7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414455"/>
    <a:srgbClr val="FBFBFB"/>
    <a:srgbClr val="5B5E77"/>
    <a:srgbClr val="4C4F64"/>
    <a:srgbClr val="C00000"/>
    <a:srgbClr val="E20000"/>
    <a:srgbClr val="14B28B"/>
    <a:srgbClr val="0D0D0D"/>
    <a:srgbClr val="18D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5326" autoAdjust="0"/>
  </p:normalViewPr>
  <p:slideViewPr>
    <p:cSldViewPr showGuides="1">
      <p:cViewPr varScale="1">
        <p:scale>
          <a:sx n="116" d="100"/>
          <a:sy n="116" d="100"/>
        </p:scale>
        <p:origin x="624" y="77"/>
      </p:cViewPr>
      <p:guideLst>
        <p:guide orient="horz" pos="1675"/>
        <p:guide pos="293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6FEB9A-23AB-4D00-A72E-AD507B0F16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533" y="685800"/>
            <a:ext cx="6094933"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E6CF1A-E888-4A07-B96A-456D0CF694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前面我的课都听到哪里了？</a:t>
            </a:r>
            <a:endParaRPr lang="en-US" altLang="zh-CN" dirty="0"/>
          </a:p>
          <a:p>
            <a:r>
              <a:rPr lang="zh-CN" altLang="en-US" dirty="0"/>
              <a:t>有没有要吐槽的点啊？</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9"/>
            <a:ext cx="7772400" cy="1102712"/>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5160"/>
            <a:ext cx="6400800" cy="131468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8035" indent="0" algn="ctr">
              <a:buNone/>
              <a:defRPr>
                <a:solidFill>
                  <a:schemeClr val="tx1">
                    <a:tint val="75000"/>
                  </a:schemeClr>
                </a:solidFill>
              </a:defRPr>
            </a:lvl7pPr>
            <a:lvl8pPr marL="2400935" indent="0" algn="ctr">
              <a:buNone/>
              <a:defRPr>
                <a:solidFill>
                  <a:schemeClr val="tx1">
                    <a:tint val="75000"/>
                  </a:schemeClr>
                </a:solidFill>
              </a:defRPr>
            </a:lvl8pPr>
            <a:lvl9pPr marL="274383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015"/>
            <a:ext cx="6019800" cy="43894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4"/>
            <a:ext cx="7772400" cy="102173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8035" indent="0">
              <a:buNone/>
              <a:defRPr sz="1050">
                <a:solidFill>
                  <a:schemeClr val="tx1">
                    <a:tint val="75000"/>
                  </a:schemeClr>
                </a:solidFill>
              </a:defRPr>
            </a:lvl7pPr>
            <a:lvl8pPr marL="2400935" indent="0">
              <a:buNone/>
              <a:defRPr sz="1050">
                <a:solidFill>
                  <a:schemeClr val="tx1">
                    <a:tint val="75000"/>
                  </a:schemeClr>
                </a:solidFill>
              </a:defRPr>
            </a:lvl8pPr>
            <a:lvl9pPr marL="2743835" indent="0">
              <a:buNone/>
              <a:defRPr sz="105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361"/>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361"/>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442"/>
            <a:ext cx="4040188"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442"/>
            <a:ext cx="4041775"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49" y="204824"/>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514"/>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662"/>
            <a:ext cx="5486400" cy="308664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D4B1069-3899-470A-8AB1-7342372776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15"/>
            <a:ext cx="8229600" cy="8574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361"/>
            <a:ext cx="8229600" cy="339506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8098"/>
            <a:ext cx="21336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6D4B1069-3899-470A-8AB1-734237277644}" type="datetimeFigureOut">
              <a:rPr lang="zh-CN" altLang="en-US" smtClean="0"/>
            </a:fld>
            <a:endParaRPr lang="zh-CN" altLang="en-US"/>
          </a:p>
        </p:txBody>
      </p:sp>
      <p:sp>
        <p:nvSpPr>
          <p:cNvPr id="5" name="页脚占位符 4"/>
          <p:cNvSpPr>
            <a:spLocks noGrp="1"/>
          </p:cNvSpPr>
          <p:nvPr>
            <p:ph type="ftr" sz="quarter" idx="3"/>
          </p:nvPr>
        </p:nvSpPr>
        <p:spPr>
          <a:xfrm>
            <a:off x="3124200" y="4768098"/>
            <a:ext cx="28956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098"/>
            <a:ext cx="21336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BA8C7957-89EC-4DC7-A1B9-6F0B3159CBF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6540" algn="l" defTabSz="6858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panose="020B0604020202020204" pitchFamily="34" charset="0"/>
        <a:buChar char="–"/>
        <a:defRPr sz="2100" kern="1200">
          <a:solidFill>
            <a:schemeClr val="tx1"/>
          </a:solidFill>
          <a:latin typeface="+mn-lt"/>
          <a:ea typeface="+mn-ea"/>
          <a:cs typeface="+mn-cs"/>
        </a:defRPr>
      </a:lvl2pPr>
      <a:lvl3pPr marL="857250" indent="-170815" algn="l" defTabSz="685800" rtl="0" eaLnBrk="1" latinLnBrk="0" hangingPunct="1">
        <a:spcBef>
          <a:spcPct val="15000"/>
        </a:spcBef>
        <a:buFont typeface="Arial" panose="020B0604020202020204" pitchFamily="34" charset="0"/>
        <a:buChar char="•"/>
        <a:defRPr sz="1800" kern="1200">
          <a:solidFill>
            <a:schemeClr val="tx1"/>
          </a:solidFill>
          <a:latin typeface="+mn-lt"/>
          <a:ea typeface="+mn-ea"/>
          <a:cs typeface="+mn-cs"/>
        </a:defRPr>
      </a:lvl3pPr>
      <a:lvl4pPr marL="12001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4pPr>
      <a:lvl5pPr marL="15430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5pPr>
      <a:lvl6pPr marL="18865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任意多边形 3"/>
          <p:cNvSpPr/>
          <p:nvPr/>
        </p:nvSpPr>
        <p:spPr>
          <a:xfrm>
            <a:off x="207169" y="1510163"/>
            <a:ext cx="8589169" cy="1808560"/>
          </a:xfrm>
          <a:custGeom>
            <a:avLst/>
            <a:gdLst>
              <a:gd name="txL" fmla="*/ 0 w 11417523"/>
              <a:gd name="txT" fmla="*/ 0 h 2411413"/>
              <a:gd name="txR" fmla="*/ 11417523 w 11417523"/>
              <a:gd name="txB" fmla="*/ 2411413 h 2411413"/>
            </a:gdLst>
            <a:ahLst/>
            <a:cxnLst>
              <a:cxn ang="0">
                <a:pos x="0" y="0"/>
              </a:cxn>
              <a:cxn ang="0">
                <a:pos x="10763065" y="8775"/>
              </a:cxn>
              <a:cxn ang="0">
                <a:pos x="11417523" y="1219857"/>
              </a:cxn>
              <a:cxn ang="0">
                <a:pos x="10770010" y="2411413"/>
              </a:cxn>
              <a:cxn ang="0">
                <a:pos x="0" y="2411413"/>
              </a:cxn>
              <a:cxn ang="0">
                <a:pos x="657225" y="1209675"/>
              </a:cxn>
              <a:cxn ang="0">
                <a:pos x="0" y="0"/>
              </a:cxn>
            </a:cxnLst>
            <a:rect l="txL" t="txT" r="txR" b="txB"/>
            <a:pathLst>
              <a:path w="11417523" h="2411413">
                <a:moveTo>
                  <a:pt x="0" y="0"/>
                </a:moveTo>
                <a:lnTo>
                  <a:pt x="10763065" y="8775"/>
                </a:lnTo>
                <a:lnTo>
                  <a:pt x="11417523" y="1219857"/>
                </a:lnTo>
                <a:lnTo>
                  <a:pt x="10770010" y="2411413"/>
                </a:lnTo>
                <a:lnTo>
                  <a:pt x="0" y="2411413"/>
                </a:lnTo>
                <a:lnTo>
                  <a:pt x="657225" y="1209675"/>
                </a:lnTo>
                <a:lnTo>
                  <a:pt x="0" y="0"/>
                </a:lnTo>
                <a:close/>
              </a:path>
            </a:pathLst>
          </a:custGeom>
          <a:solidFill>
            <a:srgbClr val="14335D"/>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5" name="任意多边形 4"/>
          <p:cNvSpPr/>
          <p:nvPr/>
        </p:nvSpPr>
        <p:spPr>
          <a:xfrm>
            <a:off x="225029" y="1522069"/>
            <a:ext cx="8554640" cy="1788319"/>
          </a:xfrm>
          <a:custGeom>
            <a:avLst/>
            <a:gdLst>
              <a:gd name="txL" fmla="*/ 0 w 11405821"/>
              <a:gd name="txT" fmla="*/ 0 h 2382838"/>
              <a:gd name="txR" fmla="*/ 11405821 w 11405821"/>
              <a:gd name="txB" fmla="*/ 2382838 h 2382838"/>
            </a:gdLst>
            <a:ahLst/>
            <a:cxnLst>
              <a:cxn ang="0">
                <a:pos x="0" y="0"/>
              </a:cxn>
              <a:cxn ang="0">
                <a:pos x="10753938" y="0"/>
              </a:cxn>
              <a:cxn ang="0">
                <a:pos x="11405821" y="1206319"/>
              </a:cxn>
              <a:cxn ang="0">
                <a:pos x="10766480" y="2382838"/>
              </a:cxn>
              <a:cxn ang="0">
                <a:pos x="0" y="2382838"/>
              </a:cxn>
              <a:cxn ang="0">
                <a:pos x="649288" y="1195388"/>
              </a:cxn>
            </a:cxnLst>
            <a:rect l="txL" t="txT" r="txR" b="txB"/>
            <a:pathLst>
              <a:path w="11405821" h="2382838">
                <a:moveTo>
                  <a:pt x="0" y="0"/>
                </a:moveTo>
                <a:lnTo>
                  <a:pt x="10753938" y="0"/>
                </a:lnTo>
                <a:lnTo>
                  <a:pt x="11405821" y="1206319"/>
                </a:lnTo>
                <a:lnTo>
                  <a:pt x="10766480" y="2382838"/>
                </a:lnTo>
                <a:lnTo>
                  <a:pt x="0" y="2382838"/>
                </a:lnTo>
                <a:lnTo>
                  <a:pt x="649288" y="1195388"/>
                </a:lnTo>
                <a:close/>
              </a:path>
            </a:pathLst>
          </a:custGeom>
          <a:solidFill>
            <a:srgbClr val="414455"/>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6" name="任意多边形 5"/>
          <p:cNvSpPr/>
          <p:nvPr/>
        </p:nvSpPr>
        <p:spPr>
          <a:xfrm>
            <a:off x="260747" y="1542310"/>
            <a:ext cx="8490347" cy="1746647"/>
          </a:xfrm>
          <a:custGeom>
            <a:avLst/>
            <a:gdLst>
              <a:gd name="txL" fmla="*/ 0 w 11320096"/>
              <a:gd name="txT" fmla="*/ 0 h 2328863"/>
              <a:gd name="txR" fmla="*/ 11320096 w 11320096"/>
              <a:gd name="txB" fmla="*/ 2328863 h 2328863"/>
            </a:gdLst>
            <a:ahLst/>
            <a:cxnLst>
              <a:cxn ang="0">
                <a:pos x="0" y="0"/>
              </a:cxn>
              <a:cxn ang="0">
                <a:pos x="10682797" y="0"/>
              </a:cxn>
              <a:cxn ang="0">
                <a:pos x="11320096" y="1179332"/>
              </a:cxn>
              <a:cxn ang="0">
                <a:pos x="10695421" y="2328863"/>
              </a:cxn>
              <a:cxn ang="0">
                <a:pos x="0" y="2328863"/>
              </a:cxn>
              <a:cxn ang="0">
                <a:pos x="628650" y="1168400"/>
              </a:cxn>
            </a:cxnLst>
            <a:rect l="txL" t="txT" r="txR" b="txB"/>
            <a:pathLst>
              <a:path w="11320096" h="2328863">
                <a:moveTo>
                  <a:pt x="0" y="0"/>
                </a:moveTo>
                <a:lnTo>
                  <a:pt x="10682797" y="0"/>
                </a:lnTo>
                <a:lnTo>
                  <a:pt x="11320096" y="1179332"/>
                </a:lnTo>
                <a:lnTo>
                  <a:pt x="10695421" y="2328863"/>
                </a:lnTo>
                <a:lnTo>
                  <a:pt x="0" y="2328863"/>
                </a:lnTo>
                <a:lnTo>
                  <a:pt x="628650" y="1168400"/>
                </a:ln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7" name="任意多边形 6"/>
          <p:cNvSpPr/>
          <p:nvPr/>
        </p:nvSpPr>
        <p:spPr>
          <a:xfrm>
            <a:off x="296466" y="1563741"/>
            <a:ext cx="8429625" cy="1704975"/>
          </a:xfrm>
          <a:custGeom>
            <a:avLst/>
            <a:gdLst>
              <a:gd name="txL" fmla="*/ 0 w 11239498"/>
              <a:gd name="txT" fmla="*/ 0 h 2273300"/>
              <a:gd name="txR" fmla="*/ 11239498 w 11239498"/>
              <a:gd name="txB" fmla="*/ 2273300 h 2273300"/>
            </a:gdLst>
            <a:ahLst/>
            <a:cxnLst>
              <a:cxn ang="0">
                <a:pos x="0" y="0"/>
              </a:cxn>
              <a:cxn ang="0">
                <a:pos x="10620214" y="0"/>
              </a:cxn>
              <a:cxn ang="0">
                <a:pos x="11239498" y="1145995"/>
              </a:cxn>
              <a:cxn ang="0">
                <a:pos x="10626901" y="2273300"/>
              </a:cxn>
              <a:cxn ang="0">
                <a:pos x="0" y="2273300"/>
              </a:cxn>
              <a:cxn ang="0">
                <a:pos x="615950" y="1139825"/>
              </a:cxn>
            </a:cxnLst>
            <a:rect l="txL" t="txT" r="txR" b="txB"/>
            <a:pathLst>
              <a:path w="11239498" h="2273300">
                <a:moveTo>
                  <a:pt x="0" y="0"/>
                </a:moveTo>
                <a:lnTo>
                  <a:pt x="10620214" y="0"/>
                </a:lnTo>
                <a:lnTo>
                  <a:pt x="11239498" y="1145995"/>
                </a:lnTo>
                <a:lnTo>
                  <a:pt x="10626901" y="2273300"/>
                </a:lnTo>
                <a:lnTo>
                  <a:pt x="0" y="2273300"/>
                </a:lnTo>
                <a:lnTo>
                  <a:pt x="615950" y="1139825"/>
                </a:lnTo>
                <a:close/>
              </a:path>
            </a:pathLst>
          </a:custGeom>
          <a:solidFill>
            <a:srgbClr val="414455"/>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3082" name="组合 11"/>
          <p:cNvGrpSpPr/>
          <p:nvPr/>
        </p:nvGrpSpPr>
        <p:grpSpPr>
          <a:xfrm>
            <a:off x="1261540" y="1539873"/>
            <a:ext cx="1850754" cy="1753901"/>
            <a:chOff x="14287" y="41275"/>
            <a:chExt cx="1427163" cy="1352550"/>
          </a:xfrm>
        </p:grpSpPr>
        <p:sp>
          <p:nvSpPr>
            <p:cNvPr id="3083" name="Freeform 58"/>
            <p:cNvSpPr/>
            <p:nvPr/>
          </p:nvSpPr>
          <p:spPr>
            <a:xfrm>
              <a:off x="14287" y="41275"/>
              <a:ext cx="1427163" cy="1352550"/>
            </a:xfrm>
            <a:custGeom>
              <a:avLst/>
              <a:gdLst>
                <a:gd name="txL" fmla="*/ 0 w 209"/>
                <a:gd name="txT" fmla="*/ 0 h 197"/>
                <a:gd name="txR" fmla="*/ 209 w 209"/>
                <a:gd name="txB" fmla="*/ 197 h 197"/>
              </a:gdLst>
              <a:ahLst/>
              <a:cxnLst>
                <a:cxn ang="0">
                  <a:pos x="102" y="197"/>
                </a:cxn>
                <a:cxn ang="0">
                  <a:pos x="84" y="196"/>
                </a:cxn>
                <a:cxn ang="0">
                  <a:pos x="21" y="155"/>
                </a:cxn>
                <a:cxn ang="0">
                  <a:pos x="5" y="81"/>
                </a:cxn>
                <a:cxn ang="0">
                  <a:pos x="102" y="0"/>
                </a:cxn>
                <a:cxn ang="0">
                  <a:pos x="120" y="1"/>
                </a:cxn>
                <a:cxn ang="0">
                  <a:pos x="199" y="116"/>
                </a:cxn>
                <a:cxn ang="0">
                  <a:pos x="102" y="197"/>
                </a:cxn>
              </a:cxnLst>
              <a:rect l="txL" t="txT" r="txR" b="txB"/>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85" name="Freeform 60"/>
            <p:cNvSpPr/>
            <p:nvPr/>
          </p:nvSpPr>
          <p:spPr>
            <a:xfrm>
              <a:off x="163512" y="171450"/>
              <a:ext cx="1093788" cy="1092200"/>
            </a:xfrm>
            <a:custGeom>
              <a:avLst/>
              <a:gdLst>
                <a:gd name="txL" fmla="*/ 0 w 160"/>
                <a:gd name="txT" fmla="*/ 0 h 159"/>
                <a:gd name="txR" fmla="*/ 160 w 160"/>
                <a:gd name="txB" fmla="*/ 159 h 159"/>
              </a:gdLst>
              <a:ahLst/>
              <a:cxnLst>
                <a:cxn ang="0">
                  <a:pos x="80" y="0"/>
                </a:cxn>
                <a:cxn ang="0">
                  <a:pos x="0" y="79"/>
                </a:cxn>
                <a:cxn ang="0">
                  <a:pos x="4" y="104"/>
                </a:cxn>
                <a:cxn ang="0">
                  <a:pos x="39" y="92"/>
                </a:cxn>
                <a:cxn ang="0">
                  <a:pos x="39" y="94"/>
                </a:cxn>
                <a:cxn ang="0">
                  <a:pos x="44" y="91"/>
                </a:cxn>
                <a:cxn ang="0">
                  <a:pos x="67" y="61"/>
                </a:cxn>
                <a:cxn ang="0">
                  <a:pos x="85" y="32"/>
                </a:cxn>
                <a:cxn ang="0">
                  <a:pos x="87" y="21"/>
                </a:cxn>
                <a:cxn ang="0">
                  <a:pos x="88" y="14"/>
                </a:cxn>
                <a:cxn ang="0">
                  <a:pos x="98" y="17"/>
                </a:cxn>
                <a:cxn ang="0">
                  <a:pos x="94" y="51"/>
                </a:cxn>
                <a:cxn ang="0">
                  <a:pos x="96" y="61"/>
                </a:cxn>
                <a:cxn ang="0">
                  <a:pos x="104" y="63"/>
                </a:cxn>
                <a:cxn ang="0">
                  <a:pos x="117" y="64"/>
                </a:cxn>
                <a:cxn ang="0">
                  <a:pos x="125" y="71"/>
                </a:cxn>
                <a:cxn ang="0">
                  <a:pos x="125" y="79"/>
                </a:cxn>
                <a:cxn ang="0">
                  <a:pos x="128" y="91"/>
                </a:cxn>
                <a:cxn ang="0">
                  <a:pos x="125" y="98"/>
                </a:cxn>
                <a:cxn ang="0">
                  <a:pos x="126" y="107"/>
                </a:cxn>
                <a:cxn ang="0">
                  <a:pos x="123" y="111"/>
                </a:cxn>
                <a:cxn ang="0">
                  <a:pos x="121" y="115"/>
                </a:cxn>
                <a:cxn ang="0">
                  <a:pos x="104" y="126"/>
                </a:cxn>
                <a:cxn ang="0">
                  <a:pos x="73" y="128"/>
                </a:cxn>
                <a:cxn ang="0">
                  <a:pos x="73" y="128"/>
                </a:cxn>
                <a:cxn ang="0">
                  <a:pos x="72" y="128"/>
                </a:cxn>
                <a:cxn ang="0">
                  <a:pos x="55" y="139"/>
                </a:cxn>
                <a:cxn ang="0">
                  <a:pos x="57" y="146"/>
                </a:cxn>
                <a:cxn ang="0">
                  <a:pos x="45" y="151"/>
                </a:cxn>
                <a:cxn ang="0">
                  <a:pos x="80" y="159"/>
                </a:cxn>
                <a:cxn ang="0">
                  <a:pos x="160" y="79"/>
                </a:cxn>
                <a:cxn ang="0">
                  <a:pos x="80" y="0"/>
                </a:cxn>
              </a:cxnLst>
              <a:rect l="txL" t="txT" r="txR" b="txB"/>
              <a:pathLst>
                <a:path w="160" h="159">
                  <a:moveTo>
                    <a:pt x="80" y="0"/>
                  </a:moveTo>
                  <a:cubicBezTo>
                    <a:pt x="36" y="0"/>
                    <a:pt x="0" y="35"/>
                    <a:pt x="0" y="79"/>
                  </a:cubicBezTo>
                  <a:cubicBezTo>
                    <a:pt x="0" y="88"/>
                    <a:pt x="2" y="96"/>
                    <a:pt x="4" y="104"/>
                  </a:cubicBezTo>
                  <a:cubicBezTo>
                    <a:pt x="39" y="92"/>
                    <a:pt x="39" y="92"/>
                    <a:pt x="39" y="92"/>
                  </a:cubicBezTo>
                  <a:cubicBezTo>
                    <a:pt x="39" y="94"/>
                    <a:pt x="39" y="94"/>
                    <a:pt x="39" y="94"/>
                  </a:cubicBezTo>
                  <a:cubicBezTo>
                    <a:pt x="41" y="93"/>
                    <a:pt x="43" y="92"/>
                    <a:pt x="44" y="91"/>
                  </a:cubicBezTo>
                  <a:cubicBezTo>
                    <a:pt x="57" y="84"/>
                    <a:pt x="61" y="73"/>
                    <a:pt x="67" y="61"/>
                  </a:cubicBezTo>
                  <a:cubicBezTo>
                    <a:pt x="72" y="51"/>
                    <a:pt x="81" y="42"/>
                    <a:pt x="85" y="32"/>
                  </a:cubicBezTo>
                  <a:cubicBezTo>
                    <a:pt x="86" y="28"/>
                    <a:pt x="87" y="25"/>
                    <a:pt x="87" y="21"/>
                  </a:cubicBezTo>
                  <a:cubicBezTo>
                    <a:pt x="87" y="19"/>
                    <a:pt x="86" y="16"/>
                    <a:pt x="88" y="14"/>
                  </a:cubicBezTo>
                  <a:cubicBezTo>
                    <a:pt x="91" y="10"/>
                    <a:pt x="95" y="14"/>
                    <a:pt x="98" y="17"/>
                  </a:cubicBezTo>
                  <a:cubicBezTo>
                    <a:pt x="105" y="28"/>
                    <a:pt x="98" y="40"/>
                    <a:pt x="94" y="51"/>
                  </a:cubicBezTo>
                  <a:cubicBezTo>
                    <a:pt x="92" y="56"/>
                    <a:pt x="89" y="59"/>
                    <a:pt x="96" y="61"/>
                  </a:cubicBezTo>
                  <a:cubicBezTo>
                    <a:pt x="96" y="61"/>
                    <a:pt x="104" y="63"/>
                    <a:pt x="104" y="63"/>
                  </a:cubicBezTo>
                  <a:cubicBezTo>
                    <a:pt x="109" y="64"/>
                    <a:pt x="113" y="62"/>
                    <a:pt x="117" y="64"/>
                  </a:cubicBezTo>
                  <a:cubicBezTo>
                    <a:pt x="120" y="66"/>
                    <a:pt x="124" y="68"/>
                    <a:pt x="125" y="71"/>
                  </a:cubicBezTo>
                  <a:cubicBezTo>
                    <a:pt x="126" y="74"/>
                    <a:pt x="125" y="77"/>
                    <a:pt x="125" y="79"/>
                  </a:cubicBezTo>
                  <a:cubicBezTo>
                    <a:pt x="125" y="84"/>
                    <a:pt x="128" y="86"/>
                    <a:pt x="128" y="91"/>
                  </a:cubicBezTo>
                  <a:cubicBezTo>
                    <a:pt x="127" y="94"/>
                    <a:pt x="125" y="95"/>
                    <a:pt x="125" y="98"/>
                  </a:cubicBezTo>
                  <a:cubicBezTo>
                    <a:pt x="125" y="101"/>
                    <a:pt x="126" y="104"/>
                    <a:pt x="126" y="107"/>
                  </a:cubicBezTo>
                  <a:cubicBezTo>
                    <a:pt x="125" y="109"/>
                    <a:pt x="124" y="110"/>
                    <a:pt x="123" y="111"/>
                  </a:cubicBezTo>
                  <a:cubicBezTo>
                    <a:pt x="121" y="112"/>
                    <a:pt x="121" y="113"/>
                    <a:pt x="121" y="115"/>
                  </a:cubicBezTo>
                  <a:cubicBezTo>
                    <a:pt x="120" y="123"/>
                    <a:pt x="111" y="126"/>
                    <a:pt x="104" y="126"/>
                  </a:cubicBezTo>
                  <a:cubicBezTo>
                    <a:pt x="93" y="127"/>
                    <a:pt x="84" y="127"/>
                    <a:pt x="73" y="128"/>
                  </a:cubicBezTo>
                  <a:cubicBezTo>
                    <a:pt x="73" y="128"/>
                    <a:pt x="73" y="128"/>
                    <a:pt x="73" y="128"/>
                  </a:cubicBezTo>
                  <a:cubicBezTo>
                    <a:pt x="73" y="128"/>
                    <a:pt x="73" y="128"/>
                    <a:pt x="72" y="128"/>
                  </a:cubicBezTo>
                  <a:cubicBezTo>
                    <a:pt x="66" y="131"/>
                    <a:pt x="61" y="135"/>
                    <a:pt x="55" y="139"/>
                  </a:cubicBezTo>
                  <a:cubicBezTo>
                    <a:pt x="57" y="146"/>
                    <a:pt x="57" y="146"/>
                    <a:pt x="57" y="146"/>
                  </a:cubicBezTo>
                  <a:cubicBezTo>
                    <a:pt x="45" y="151"/>
                    <a:pt x="45" y="151"/>
                    <a:pt x="45" y="151"/>
                  </a:cubicBezTo>
                  <a:cubicBezTo>
                    <a:pt x="56" y="156"/>
                    <a:pt x="68" y="159"/>
                    <a:pt x="80" y="159"/>
                  </a:cubicBezTo>
                  <a:cubicBezTo>
                    <a:pt x="124" y="159"/>
                    <a:pt x="160" y="124"/>
                    <a:pt x="160" y="79"/>
                  </a:cubicBezTo>
                  <a:cubicBezTo>
                    <a:pt x="160" y="35"/>
                    <a:pt x="124" y="0"/>
                    <a:pt x="80" y="0"/>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86" name="Freeform 61"/>
            <p:cNvSpPr>
              <a:spLocks noEditPoints="1"/>
            </p:cNvSpPr>
            <p:nvPr/>
          </p:nvSpPr>
          <p:spPr>
            <a:xfrm>
              <a:off x="109537" y="130175"/>
              <a:ext cx="1230313" cy="1174750"/>
            </a:xfrm>
            <a:custGeom>
              <a:avLst/>
              <a:gdLst>
                <a:gd name="txL" fmla="*/ 0 w 180"/>
                <a:gd name="txT" fmla="*/ 0 h 171"/>
                <a:gd name="txR" fmla="*/ 180 w 180"/>
                <a:gd name="txB" fmla="*/ 171 h 171"/>
              </a:gdLst>
              <a:ahLst/>
              <a:cxnLst>
                <a:cxn ang="0">
                  <a:pos x="103" y="2"/>
                </a:cxn>
                <a:cxn ang="0">
                  <a:pos x="88" y="0"/>
                </a:cxn>
                <a:cxn ang="0">
                  <a:pos x="4" y="70"/>
                </a:cxn>
                <a:cxn ang="0">
                  <a:pos x="18" y="134"/>
                </a:cxn>
                <a:cxn ang="0">
                  <a:pos x="73" y="169"/>
                </a:cxn>
                <a:cxn ang="0">
                  <a:pos x="88" y="171"/>
                </a:cxn>
                <a:cxn ang="0">
                  <a:pos x="172" y="101"/>
                </a:cxn>
                <a:cxn ang="0">
                  <a:pos x="103" y="2"/>
                </a:cxn>
                <a:cxn ang="0">
                  <a:pos x="169" y="100"/>
                </a:cxn>
                <a:cxn ang="0">
                  <a:pos x="88" y="167"/>
                </a:cxn>
                <a:cxn ang="0">
                  <a:pos x="73" y="166"/>
                </a:cxn>
                <a:cxn ang="0">
                  <a:pos x="21" y="132"/>
                </a:cxn>
                <a:cxn ang="0">
                  <a:pos x="8" y="71"/>
                </a:cxn>
                <a:cxn ang="0">
                  <a:pos x="88" y="4"/>
                </a:cxn>
                <a:cxn ang="0">
                  <a:pos x="103" y="5"/>
                </a:cxn>
                <a:cxn ang="0">
                  <a:pos x="169" y="100"/>
                </a:cxn>
              </a:cxnLst>
              <a:rect l="txL" t="txT" r="txR" b="txB"/>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sp>
        <p:nvSpPr>
          <p:cNvPr id="3087" name="文本框 16"/>
          <p:cNvSpPr/>
          <p:nvPr/>
        </p:nvSpPr>
        <p:spPr>
          <a:xfrm>
            <a:off x="3334749" y="2091277"/>
            <a:ext cx="5022477" cy="646331"/>
          </a:xfrm>
          <a:prstGeom prst="rect">
            <a:avLst/>
          </a:prstGeom>
          <a:noFill/>
          <a:ln w="9525">
            <a:noFill/>
          </a:ln>
        </p:spPr>
        <p:txBody>
          <a:bodyPr wrap="square">
            <a:spAutoFit/>
          </a:bodyPr>
          <a:lstStyle/>
          <a:p>
            <a:pPr algn="ctr" fontAlgn="auto">
              <a:spcBef>
                <a:spcPts val="0"/>
              </a:spcBef>
              <a:spcAft>
                <a:spcPts val="0"/>
              </a:spcAft>
              <a:defRPr/>
            </a:pPr>
            <a:r>
              <a:rPr lang="zh-CN" altLang="en-US" sz="3600" b="1" dirty="0">
                <a:solidFill>
                  <a:srgbClr val="F2EED8"/>
                </a:solidFill>
                <a:latin typeface="微软雅黑" panose="020B0503020204020204" pitchFamily="34" charset="-122"/>
                <a:ea typeface="微软雅黑" panose="020B0503020204020204" pitchFamily="34" charset="-122"/>
                <a:sym typeface="微软雅黑" panose="020B0503020204020204" pitchFamily="34" charset="-122"/>
              </a:rPr>
              <a:t>前端网络知识</a:t>
            </a:r>
            <a:endParaRPr lang="zh-CN" altLang="en-US" sz="3600" b="1" dirty="0">
              <a:solidFill>
                <a:srgbClr val="F2EED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9" name="矩形 9"/>
          <p:cNvSpPr/>
          <p:nvPr/>
        </p:nvSpPr>
        <p:spPr>
          <a:xfrm>
            <a:off x="7430073" y="3463007"/>
            <a:ext cx="768159" cy="323165"/>
          </a:xfrm>
          <a:prstGeom prst="rect">
            <a:avLst/>
          </a:prstGeom>
          <a:solidFill>
            <a:srgbClr val="414455"/>
          </a:solidFill>
          <a:ln w="9525">
            <a:noFill/>
          </a:ln>
        </p:spPr>
        <p:txBody>
          <a:bodyPr wrap="none">
            <a:spAutoFit/>
          </a:bodyPr>
          <a:lstStyle/>
          <a:p>
            <a:pPr lvl="0" algn="ctr" eaLnBrk="1" hangingPunct="1">
              <a:lnSpc>
                <a:spcPct val="100000"/>
              </a:lnSpc>
            </a:pPr>
            <a:r>
              <a:rPr lang="en-US" altLang="zh-CN"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Aimee</a:t>
            </a:r>
            <a:endParaRPr lang="en-US" altLang="x-none"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组合 47"/>
          <p:cNvGrpSpPr/>
          <p:nvPr/>
        </p:nvGrpSpPr>
        <p:grpSpPr>
          <a:xfrm>
            <a:off x="1024255" y="1292860"/>
            <a:ext cx="2258695" cy="2037080"/>
            <a:chOff x="3720691" y="2824413"/>
            <a:chExt cx="1341120" cy="1209172"/>
          </a:xfrm>
        </p:grpSpPr>
        <p:sp>
          <p:nvSpPr>
            <p:cNvPr id="4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5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52" name="Freeform 5"/>
          <p:cNvSpPr/>
          <p:nvPr/>
        </p:nvSpPr>
        <p:spPr bwMode="auto">
          <a:xfrm rot="1855731">
            <a:off x="1263650" y="1468120"/>
            <a:ext cx="1822450" cy="16433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pic>
        <p:nvPicPr>
          <p:cNvPr id="2" name="图片 1" descr="001"/>
          <p:cNvPicPr>
            <a:picLocks noChangeAspect="1"/>
          </p:cNvPicPr>
          <p:nvPr/>
        </p:nvPicPr>
        <p:blipFill>
          <a:blip r:embed="rId1"/>
          <a:stretch>
            <a:fillRect/>
          </a:stretch>
        </p:blipFill>
        <p:spPr>
          <a:xfrm>
            <a:off x="1483995" y="1642745"/>
            <a:ext cx="1389380" cy="1428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p:cTn id="12" dur="500" fill="hold"/>
                                        <p:tgtEl>
                                          <p:spTgt spid="52"/>
                                        </p:tgtEl>
                                        <p:attrNameLst>
                                          <p:attrName>ppt_w</p:attrName>
                                        </p:attrNameLst>
                                      </p:cBhvr>
                                      <p:tavLst>
                                        <p:tav tm="0">
                                          <p:val>
                                            <p:fltVal val="0"/>
                                          </p:val>
                                        </p:tav>
                                        <p:tav tm="100000">
                                          <p:val>
                                            <p:strVal val="#ppt_w"/>
                                          </p:val>
                                        </p:tav>
                                      </p:tavLst>
                                    </p:anim>
                                    <p:anim calcmode="lin" valueType="num">
                                      <p:cBhvr>
                                        <p:cTn id="13" dur="500" fill="hold"/>
                                        <p:tgtEl>
                                          <p:spTgt spid="52"/>
                                        </p:tgtEl>
                                        <p:attrNameLst>
                                          <p:attrName>ppt_h</p:attrName>
                                        </p:attrNameLst>
                                      </p:cBhvr>
                                      <p:tavLst>
                                        <p:tav tm="0">
                                          <p:val>
                                            <p:fltVal val="0"/>
                                          </p:val>
                                        </p:tav>
                                        <p:tav tm="100000">
                                          <p:val>
                                            <p:strVal val="#ppt_h"/>
                                          </p:val>
                                        </p:tav>
                                      </p:tavLst>
                                    </p:anim>
                                    <p:animEffect transition="in" filter="fade">
                                      <p:cBhvr>
                                        <p:cTn id="14" dur="500"/>
                                        <p:tgtEl>
                                          <p:spTgt spid="52"/>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集成环境安装及使用</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10</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5" name="文本框 4"/>
          <p:cNvSpPr txBox="1"/>
          <p:nvPr/>
        </p:nvSpPr>
        <p:spPr>
          <a:xfrm>
            <a:off x="950595" y="924560"/>
            <a:ext cx="1669415" cy="368300"/>
          </a:xfrm>
          <a:prstGeom prst="rect">
            <a:avLst/>
          </a:prstGeom>
          <a:noFill/>
        </p:spPr>
        <p:txBody>
          <a:bodyPr wrap="none" rtlCol="0">
            <a:spAutoFit/>
          </a:bodyPr>
          <a:p>
            <a:r>
              <a:rPr lang="zh-CN" altLang="en-US"/>
              <a:t>三、下载</a:t>
            </a:r>
            <a:r>
              <a:rPr lang="en-US" altLang="zh-CN"/>
              <a:t>wamp</a:t>
            </a:r>
            <a:endParaRPr lang="en-US" altLang="zh-CN"/>
          </a:p>
        </p:txBody>
      </p:sp>
      <p:sp>
        <p:nvSpPr>
          <p:cNvPr id="6" name="文本框 5"/>
          <p:cNvSpPr txBox="1"/>
          <p:nvPr/>
        </p:nvSpPr>
        <p:spPr>
          <a:xfrm>
            <a:off x="1056005" y="2639060"/>
            <a:ext cx="1669415" cy="368300"/>
          </a:xfrm>
          <a:prstGeom prst="rect">
            <a:avLst/>
          </a:prstGeom>
          <a:noFill/>
        </p:spPr>
        <p:txBody>
          <a:bodyPr wrap="none" rtlCol="0">
            <a:spAutoFit/>
          </a:bodyPr>
          <a:p>
            <a:r>
              <a:rPr lang="zh-CN" altLang="en-US"/>
              <a:t>四、使用</a:t>
            </a:r>
            <a:r>
              <a:rPr lang="en-US" altLang="zh-CN"/>
              <a:t>wamp</a:t>
            </a:r>
            <a:endParaRPr lang="en-US" altLang="zh-CN"/>
          </a:p>
        </p:txBody>
      </p:sp>
      <p:sp>
        <p:nvSpPr>
          <p:cNvPr id="3" name="文本框 2"/>
          <p:cNvSpPr txBox="1"/>
          <p:nvPr/>
        </p:nvSpPr>
        <p:spPr>
          <a:xfrm>
            <a:off x="1407795" y="1407160"/>
            <a:ext cx="7080885" cy="953135"/>
          </a:xfrm>
          <a:prstGeom prst="rect">
            <a:avLst/>
          </a:prstGeom>
          <a:noFill/>
        </p:spPr>
        <p:txBody>
          <a:bodyPr wrap="square" rtlCol="0">
            <a:spAutoFit/>
          </a:bodyPr>
          <a:p>
            <a:pPr algn="l"/>
            <a:r>
              <a:rPr lang="en-US" altLang="zh-CN" sz="1400"/>
              <a:t>1</a:t>
            </a:r>
            <a:r>
              <a:rPr lang="zh-CN" altLang="en-US" sz="1400"/>
              <a:t>、避免中文路径</a:t>
            </a:r>
            <a:endParaRPr lang="zh-CN" altLang="en-US" sz="1400"/>
          </a:p>
          <a:p>
            <a:pPr algn="l"/>
            <a:r>
              <a:rPr lang="en-US" altLang="zh-CN" sz="1400"/>
              <a:t>2</a:t>
            </a:r>
            <a:r>
              <a:rPr lang="zh-CN" altLang="en-US" sz="1400"/>
              <a:t>、</a:t>
            </a:r>
            <a:r>
              <a:rPr lang="en-US" altLang="zh-CN" sz="1400"/>
              <a:t>360</a:t>
            </a:r>
            <a:r>
              <a:rPr lang="zh-CN" altLang="en-US" sz="1400"/>
              <a:t>软件管理、</a:t>
            </a:r>
            <a:r>
              <a:rPr lang="en-US" altLang="zh-CN" sz="1400"/>
              <a:t>wamp</a:t>
            </a:r>
            <a:r>
              <a:rPr lang="zh-CN" altLang="en-US" sz="1400"/>
              <a:t>官网</a:t>
            </a:r>
            <a:endParaRPr lang="zh-CN" altLang="en-US" sz="1400"/>
          </a:p>
          <a:p>
            <a:pPr algn="l"/>
            <a:r>
              <a:rPr lang="en-US" altLang="zh-CN" sz="1400"/>
              <a:t>3</a:t>
            </a:r>
            <a:r>
              <a:rPr lang="zh-CN" altLang="en-US" sz="1400"/>
              <a:t>、缺系统文件https://www.microsoft.com/zh-CN/download/details.aspx?id=48145下载</a:t>
            </a:r>
            <a:endParaRPr lang="zh-CN" altLang="en-US" sz="1400"/>
          </a:p>
          <a:p>
            <a:pPr algn="l"/>
            <a:r>
              <a:rPr lang="en-US" altLang="zh-CN" sz="1400"/>
              <a:t>4</a:t>
            </a:r>
            <a:r>
              <a:rPr lang="zh-CN" altLang="en-US" sz="1400"/>
              <a:t>、依旧无法使用</a:t>
            </a:r>
            <a:endParaRPr lang="zh-CN" altLang="en-US" sz="1400"/>
          </a:p>
        </p:txBody>
      </p:sp>
      <p:sp>
        <p:nvSpPr>
          <p:cNvPr id="4" name="文本框 3"/>
          <p:cNvSpPr txBox="1"/>
          <p:nvPr/>
        </p:nvSpPr>
        <p:spPr>
          <a:xfrm>
            <a:off x="1407795" y="3221355"/>
            <a:ext cx="1809750" cy="737235"/>
          </a:xfrm>
          <a:prstGeom prst="rect">
            <a:avLst/>
          </a:prstGeom>
          <a:noFill/>
        </p:spPr>
        <p:txBody>
          <a:bodyPr wrap="none" rtlCol="0">
            <a:spAutoFit/>
          </a:bodyPr>
          <a:p>
            <a:pPr algn="l"/>
            <a:r>
              <a:rPr lang="zh-CN" altLang="en-US" sz="1400"/>
              <a:t>1、更改语言</a:t>
            </a:r>
            <a:endParaRPr lang="zh-CN" altLang="en-US" sz="1400"/>
          </a:p>
          <a:p>
            <a:pPr algn="l"/>
            <a:r>
              <a:rPr lang="zh-CN" altLang="en-US" sz="1400"/>
              <a:t>2、在www目录</a:t>
            </a:r>
            <a:endParaRPr lang="zh-CN" altLang="en-US" sz="1400"/>
          </a:p>
          <a:p>
            <a:pPr algn="l"/>
            <a:r>
              <a:rPr lang="en-US" altLang="zh-CN" sz="1400"/>
              <a:t>3</a:t>
            </a:r>
            <a:r>
              <a:rPr lang="zh-CN" altLang="en-US" sz="1400"/>
              <a:t>、访问路径</a:t>
            </a:r>
            <a:r>
              <a:rPr lang="en-US" altLang="zh-CN" sz="1400"/>
              <a:t>localhost</a:t>
            </a: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3</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rgbClr val="FF0000"/>
                </a:solidFill>
                <a:latin typeface="微软雅黑" panose="020B0503020204020204" pitchFamily="34" charset="-122"/>
                <a:ea typeface="微软雅黑" panose="020B0503020204020204" pitchFamily="34" charset="-122"/>
              </a:rPr>
              <a:t>手动封装</a:t>
            </a:r>
            <a:r>
              <a:rPr lang="en-US" altLang="zh-CN" sz="2100" dirty="0">
                <a:solidFill>
                  <a:srgbClr val="FF0000"/>
                </a:solidFill>
                <a:latin typeface="微软雅黑" panose="020B0503020204020204" pitchFamily="34" charset="-122"/>
                <a:ea typeface="微软雅黑" panose="020B0503020204020204" pitchFamily="34" charset="-122"/>
              </a:rPr>
              <a:t>Ajax</a:t>
            </a:r>
            <a:r>
              <a:rPr lang="zh-CN" altLang="en-US" sz="2100" dirty="0">
                <a:solidFill>
                  <a:srgbClr val="FF0000"/>
                </a:solidFill>
                <a:latin typeface="微软雅黑" panose="020B0503020204020204" pitchFamily="34" charset="-122"/>
                <a:ea typeface="微软雅黑" panose="020B0503020204020204" pitchFamily="34" charset="-122"/>
              </a:rPr>
              <a:t>兼容性写法</a:t>
            </a:r>
            <a:endParaRPr lang="zh-CN" altLang="en-US"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466090"/>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手动封装</a:t>
            </a:r>
            <a:r>
              <a:rPr lang="en-US" altLang="zh-CN" sz="1350" dirty="0">
                <a:solidFill>
                  <a:srgbClr val="414455"/>
                </a:solidFill>
                <a:latin typeface="微软雅黑" panose="020B0503020204020204" pitchFamily="34" charset="-122"/>
                <a:ea typeface="微软雅黑" panose="020B0503020204020204" pitchFamily="34" charset="-122"/>
              </a:rPr>
              <a:t>Ajax</a:t>
            </a:r>
            <a:r>
              <a:rPr lang="zh-CN" altLang="en-US" sz="1350" dirty="0">
                <a:solidFill>
                  <a:srgbClr val="414455"/>
                </a:solidFill>
                <a:latin typeface="微软雅黑" panose="020B0503020204020204" pitchFamily="34" charset="-122"/>
                <a:ea typeface="微软雅黑" panose="020B0503020204020204" pitchFamily="34" charset="-122"/>
              </a:rPr>
              <a:t>兼容性写法</a:t>
            </a:r>
            <a:endParaRPr lang="zh-CN" altLang="en-US" sz="1350" dirty="0">
              <a:solidFill>
                <a:srgbClr val="414455"/>
              </a:solidFill>
              <a:latin typeface="微软雅黑" panose="020B0503020204020204" pitchFamily="34" charset="-122"/>
              <a:ea typeface="微软雅黑" panose="020B0503020204020204" pitchFamily="34" charset="-122"/>
            </a:endParaRPr>
          </a:p>
          <a:p>
            <a:pPr marL="0" lvl="1"/>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12</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808990" y="1026160"/>
            <a:ext cx="2214880" cy="337185"/>
          </a:xfrm>
          <a:prstGeom prst="rect">
            <a:avLst/>
          </a:prstGeom>
          <a:noFill/>
        </p:spPr>
        <p:txBody>
          <a:bodyPr wrap="none" rtlCol="0">
            <a:spAutoFit/>
          </a:bodyPr>
          <a:p>
            <a:r>
              <a:rPr lang="zh-CN" altLang="en-US" sz="1600"/>
              <a:t>一、以下数据如何获取</a:t>
            </a:r>
            <a:endParaRPr lang="zh-CN" altLang="en-US" sz="1600"/>
          </a:p>
        </p:txBody>
      </p:sp>
      <p:pic>
        <p:nvPicPr>
          <p:cNvPr id="4" name="图片 3"/>
          <p:cNvPicPr>
            <a:picLocks noChangeAspect="1"/>
          </p:cNvPicPr>
          <p:nvPr/>
        </p:nvPicPr>
        <p:blipFill>
          <a:blip r:embed="rId2"/>
          <a:stretch>
            <a:fillRect/>
          </a:stretch>
        </p:blipFill>
        <p:spPr>
          <a:xfrm>
            <a:off x="1252855" y="1525905"/>
            <a:ext cx="2971165" cy="2513330"/>
          </a:xfrm>
          <a:prstGeom prst="rect">
            <a:avLst/>
          </a:prstGeom>
        </p:spPr>
      </p:pic>
      <p:pic>
        <p:nvPicPr>
          <p:cNvPr id="5" name="图片 4"/>
          <p:cNvPicPr>
            <a:picLocks noChangeAspect="1"/>
          </p:cNvPicPr>
          <p:nvPr/>
        </p:nvPicPr>
        <p:blipFill>
          <a:blip r:embed="rId3"/>
          <a:stretch>
            <a:fillRect/>
          </a:stretch>
        </p:blipFill>
        <p:spPr>
          <a:xfrm>
            <a:off x="4646295" y="1078230"/>
            <a:ext cx="2681605" cy="3408680"/>
          </a:xfrm>
          <a:prstGeom prst="rect">
            <a:avLst/>
          </a:prstGeom>
        </p:spPr>
      </p:pic>
      <p:sp>
        <p:nvSpPr>
          <p:cNvPr id="160" name=" 160"/>
          <p:cNvSpPr/>
          <p:nvPr/>
        </p:nvSpPr>
        <p:spPr>
          <a:xfrm rot="10440000">
            <a:off x="6426835" y="3779520"/>
            <a:ext cx="360045" cy="36004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466090"/>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手动封装</a:t>
            </a:r>
            <a:r>
              <a:rPr lang="en-US" altLang="zh-CN" sz="1350" dirty="0">
                <a:solidFill>
                  <a:srgbClr val="414455"/>
                </a:solidFill>
                <a:latin typeface="微软雅黑" panose="020B0503020204020204" pitchFamily="34" charset="-122"/>
                <a:ea typeface="微软雅黑" panose="020B0503020204020204" pitchFamily="34" charset="-122"/>
              </a:rPr>
              <a:t>Ajax</a:t>
            </a:r>
            <a:r>
              <a:rPr lang="zh-CN" altLang="en-US" sz="1350" dirty="0">
                <a:solidFill>
                  <a:srgbClr val="414455"/>
                </a:solidFill>
                <a:latin typeface="微软雅黑" panose="020B0503020204020204" pitchFamily="34" charset="-122"/>
                <a:ea typeface="微软雅黑" panose="020B0503020204020204" pitchFamily="34" charset="-122"/>
              </a:rPr>
              <a:t>兼容性写法</a:t>
            </a:r>
            <a:endParaRPr lang="zh-CN" altLang="en-US" sz="1350" dirty="0">
              <a:solidFill>
                <a:srgbClr val="414455"/>
              </a:solidFill>
              <a:latin typeface="微软雅黑" panose="020B0503020204020204" pitchFamily="34" charset="-122"/>
              <a:ea typeface="微软雅黑" panose="020B0503020204020204" pitchFamily="34" charset="-122"/>
            </a:endParaRPr>
          </a:p>
          <a:p>
            <a:pPr marL="0" lvl="1"/>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13</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789940" y="766445"/>
            <a:ext cx="1548765" cy="337185"/>
          </a:xfrm>
          <a:prstGeom prst="rect">
            <a:avLst/>
          </a:prstGeom>
          <a:noFill/>
        </p:spPr>
        <p:txBody>
          <a:bodyPr wrap="none" rtlCol="0">
            <a:spAutoFit/>
          </a:bodyPr>
          <a:p>
            <a:r>
              <a:rPr lang="zh-CN" altLang="en-US" sz="1600"/>
              <a:t>二、什么是</a:t>
            </a:r>
            <a:r>
              <a:rPr lang="en-US" altLang="zh-CN" sz="1600"/>
              <a:t>Ajax</a:t>
            </a:r>
            <a:endParaRPr lang="en-US" altLang="zh-CN" sz="1600"/>
          </a:p>
        </p:txBody>
      </p:sp>
      <p:sp>
        <p:nvSpPr>
          <p:cNvPr id="5" name="文本框 4"/>
          <p:cNvSpPr txBox="1"/>
          <p:nvPr/>
        </p:nvSpPr>
        <p:spPr>
          <a:xfrm>
            <a:off x="1201420" y="1103630"/>
            <a:ext cx="5051425" cy="2738120"/>
          </a:xfrm>
          <a:prstGeom prst="rect">
            <a:avLst/>
          </a:prstGeom>
          <a:noFill/>
        </p:spPr>
        <p:txBody>
          <a:bodyPr wrap="square" rtlCol="0">
            <a:spAutoFit/>
          </a:bodyPr>
          <a:p>
            <a:pPr algn="l"/>
            <a:r>
              <a:rPr lang="zh-CN" altLang="en-US" sz="1400"/>
              <a:t>ajax（Asynchronous JavaScript and XML 异步的javascript和xml)</a:t>
            </a:r>
            <a:endParaRPr lang="zh-CN" altLang="en-US" sz="1400"/>
          </a:p>
          <a:p>
            <a:pPr algn="l"/>
            <a:r>
              <a:rPr lang="zh-CN" altLang="en-US" sz="1400"/>
              <a:t>可实现</a:t>
            </a:r>
            <a:r>
              <a:rPr lang="zh-CN" altLang="en-US" sz="1400">
                <a:solidFill>
                  <a:srgbClr val="FF0000"/>
                </a:solidFill>
              </a:rPr>
              <a:t>异步、局部的获取数据</a:t>
            </a:r>
            <a:endParaRPr lang="zh-CN" altLang="en-US" sz="1400">
              <a:solidFill>
                <a:srgbClr val="FF0000"/>
              </a:solidFill>
            </a:endParaRPr>
          </a:p>
          <a:p>
            <a:pPr algn="l"/>
            <a:endParaRPr lang="zh-CN" altLang="en-US" sz="1400"/>
          </a:p>
          <a:p>
            <a:pPr algn="l"/>
            <a:r>
              <a:rPr lang="en-US" altLang="zh-CN" sz="1400"/>
              <a:t>XML and json</a:t>
            </a:r>
            <a:endParaRPr lang="en-US" altLang="zh-CN" sz="1400"/>
          </a:p>
          <a:p>
            <a:pPr algn="l"/>
            <a:r>
              <a:rPr lang="en-US" altLang="zh-CN" sz="1400"/>
              <a:t>(1) json</a:t>
            </a:r>
            <a:endParaRPr lang="en-US" altLang="zh-CN" sz="1400"/>
          </a:p>
          <a:p>
            <a:pPr algn="l"/>
            <a:r>
              <a:rPr lang="en-US" altLang="zh-CN" sz="1400"/>
              <a:t>        var data = {"name": "aimee","age": 18}</a:t>
            </a:r>
            <a:endParaRPr lang="en-US" altLang="zh-CN" sz="1400"/>
          </a:p>
          <a:p>
            <a:pPr algn="l"/>
            <a:r>
              <a:rPr lang="en-US" altLang="zh-CN" sz="1400"/>
              <a:t>        JSON.parse(data) json</a:t>
            </a:r>
            <a:r>
              <a:rPr lang="zh-CN" altLang="en-US" sz="1400"/>
              <a:t>格式字符串转</a:t>
            </a:r>
            <a:r>
              <a:rPr lang="en-US" altLang="zh-CN" sz="1400"/>
              <a:t>json</a:t>
            </a:r>
            <a:endParaRPr lang="en-US" altLang="zh-CN" sz="1400"/>
          </a:p>
          <a:p>
            <a:pPr algn="l"/>
            <a:r>
              <a:rPr lang="en-US" altLang="zh-CN" sz="1400"/>
              <a:t>        JSON.stringify(data) json</a:t>
            </a:r>
            <a:r>
              <a:rPr lang="zh-CN" altLang="en-US" sz="1400"/>
              <a:t>转字符串</a:t>
            </a:r>
            <a:endParaRPr lang="zh-CN" altLang="en-US" sz="1400"/>
          </a:p>
          <a:p>
            <a:pPr algn="l"/>
            <a:r>
              <a:rPr lang="en-US" altLang="zh-CN" sz="1400"/>
              <a:t>(2)XML</a:t>
            </a:r>
            <a:endParaRPr lang="en-US" altLang="zh-CN" sz="1400"/>
          </a:p>
          <a:p>
            <a:pPr algn="l"/>
            <a:r>
              <a:rPr lang="en-US" altLang="zh-CN" sz="1400"/>
              <a:t>        &lt;name&gt;aimee&lt;name&gt;</a:t>
            </a:r>
            <a:endParaRPr lang="en-US" altLang="zh-CN" sz="1400"/>
          </a:p>
          <a:p>
            <a:pPr algn="l"/>
            <a:r>
              <a:rPr lang="en-US" altLang="zh-CN" sz="1400"/>
              <a:t>        &lt;age&gt;18&lt;age&gt;</a:t>
            </a:r>
            <a:endParaRPr lang="en-US" altLang="zh-CN"/>
          </a:p>
          <a:p>
            <a:pPr algn="l"/>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466090"/>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手动封装</a:t>
            </a:r>
            <a:r>
              <a:rPr lang="en-US" altLang="zh-CN" sz="1350" dirty="0">
                <a:solidFill>
                  <a:srgbClr val="414455"/>
                </a:solidFill>
                <a:latin typeface="微软雅黑" panose="020B0503020204020204" pitchFamily="34" charset="-122"/>
                <a:ea typeface="微软雅黑" panose="020B0503020204020204" pitchFamily="34" charset="-122"/>
              </a:rPr>
              <a:t>Ajax</a:t>
            </a:r>
            <a:r>
              <a:rPr lang="zh-CN" altLang="en-US" sz="1350" dirty="0">
                <a:solidFill>
                  <a:srgbClr val="414455"/>
                </a:solidFill>
                <a:latin typeface="微软雅黑" panose="020B0503020204020204" pitchFamily="34" charset="-122"/>
                <a:ea typeface="微软雅黑" panose="020B0503020204020204" pitchFamily="34" charset="-122"/>
              </a:rPr>
              <a:t>兼容性写法</a:t>
            </a:r>
            <a:endParaRPr lang="zh-CN" altLang="en-US" sz="1350" dirty="0">
              <a:solidFill>
                <a:srgbClr val="414455"/>
              </a:solidFill>
              <a:latin typeface="微软雅黑" panose="020B0503020204020204" pitchFamily="34" charset="-122"/>
              <a:ea typeface="微软雅黑" panose="020B0503020204020204" pitchFamily="34" charset="-122"/>
            </a:endParaRPr>
          </a:p>
          <a:p>
            <a:pPr marL="0" lvl="1"/>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14</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808990" y="1026160"/>
            <a:ext cx="2158365" cy="337185"/>
          </a:xfrm>
          <a:prstGeom prst="rect">
            <a:avLst/>
          </a:prstGeom>
          <a:noFill/>
        </p:spPr>
        <p:txBody>
          <a:bodyPr wrap="none" rtlCol="0">
            <a:spAutoFit/>
          </a:bodyPr>
          <a:p>
            <a:r>
              <a:rPr lang="zh-CN" altLang="en-US" sz="1600"/>
              <a:t>三、</a:t>
            </a:r>
            <a:r>
              <a:rPr lang="en-US" altLang="zh-CN" sz="1600"/>
              <a:t>Ajax</a:t>
            </a:r>
            <a:r>
              <a:rPr lang="zh-CN" altLang="en-US" sz="1600"/>
              <a:t>获取数据展示</a:t>
            </a:r>
            <a:endParaRPr lang="zh-CN" altLang="en-US" sz="1600"/>
          </a:p>
        </p:txBody>
      </p:sp>
      <p:sp>
        <p:nvSpPr>
          <p:cNvPr id="6" name="文本框 5"/>
          <p:cNvSpPr txBox="1"/>
          <p:nvPr/>
        </p:nvSpPr>
        <p:spPr>
          <a:xfrm>
            <a:off x="1312545" y="1388745"/>
            <a:ext cx="2506345" cy="521970"/>
          </a:xfrm>
          <a:prstGeom prst="rect">
            <a:avLst/>
          </a:prstGeom>
          <a:noFill/>
        </p:spPr>
        <p:txBody>
          <a:bodyPr wrap="none" rtlCol="0">
            <a:spAutoFit/>
          </a:bodyPr>
          <a:p>
            <a:r>
              <a:rPr lang="en-US" altLang="zh-CN" sz="1400"/>
              <a:t>GET</a:t>
            </a:r>
            <a:r>
              <a:rPr lang="zh-CN" altLang="en-US" sz="1400"/>
              <a:t>请求获取新闻列表</a:t>
            </a:r>
            <a:endParaRPr lang="zh-CN" altLang="en-US" sz="1400"/>
          </a:p>
          <a:p>
            <a:r>
              <a:rPr lang="en-US" altLang="zh-CN" sz="1400"/>
              <a:t>POST</a:t>
            </a:r>
            <a:r>
              <a:rPr lang="zh-CN" altLang="en-US" sz="1400"/>
              <a:t>请求传递</a:t>
            </a:r>
            <a:r>
              <a:rPr lang="en-US" altLang="zh-CN" sz="1400"/>
              <a:t>username </a:t>
            </a:r>
            <a:r>
              <a:rPr lang="zh-CN" altLang="en-US" sz="1400"/>
              <a:t>和 </a:t>
            </a:r>
            <a:r>
              <a:rPr lang="en-US" altLang="zh-CN" sz="1400"/>
              <a:t>age</a:t>
            </a:r>
            <a:endParaRPr lang="en-US" altLang="zh-CN" sz="1400"/>
          </a:p>
        </p:txBody>
      </p:sp>
      <p:sp>
        <p:nvSpPr>
          <p:cNvPr id="7" name="文本框 6"/>
          <p:cNvSpPr txBox="1"/>
          <p:nvPr/>
        </p:nvSpPr>
        <p:spPr>
          <a:xfrm>
            <a:off x="904240" y="2294890"/>
            <a:ext cx="1345565" cy="337185"/>
          </a:xfrm>
          <a:prstGeom prst="rect">
            <a:avLst/>
          </a:prstGeom>
          <a:noFill/>
        </p:spPr>
        <p:txBody>
          <a:bodyPr wrap="none" rtlCol="0">
            <a:spAutoFit/>
          </a:bodyPr>
          <a:p>
            <a:r>
              <a:rPr lang="zh-CN" altLang="en-US" sz="1600"/>
              <a:t>四、封装</a:t>
            </a:r>
            <a:r>
              <a:rPr lang="en-US" altLang="zh-CN" sz="1600"/>
              <a:t>Ajax</a:t>
            </a:r>
            <a:endParaRPr lang="en-US" altLang="zh-CN" sz="1600"/>
          </a:p>
        </p:txBody>
      </p:sp>
      <p:sp>
        <p:nvSpPr>
          <p:cNvPr id="8" name="文本框 7"/>
          <p:cNvSpPr txBox="1"/>
          <p:nvPr/>
        </p:nvSpPr>
        <p:spPr>
          <a:xfrm>
            <a:off x="1223645" y="2759075"/>
            <a:ext cx="2664460" cy="1599565"/>
          </a:xfrm>
          <a:prstGeom prst="rect">
            <a:avLst/>
          </a:prstGeom>
          <a:noFill/>
        </p:spPr>
        <p:txBody>
          <a:bodyPr wrap="none" rtlCol="0">
            <a:spAutoFit/>
          </a:bodyPr>
          <a:p>
            <a:pPr algn="l"/>
            <a:r>
              <a:rPr lang="zh-CN" altLang="en-US" sz="1400"/>
              <a:t>模拟定外卖过程：</a:t>
            </a:r>
            <a:endParaRPr lang="zh-CN" altLang="en-US" sz="1400"/>
          </a:p>
          <a:p>
            <a:pPr algn="l"/>
            <a:r>
              <a:rPr lang="zh-CN" altLang="en-US" sz="1400"/>
              <a:t>（1）手机/电脑</a:t>
            </a:r>
            <a:endParaRPr lang="zh-CN" altLang="en-US" sz="1400"/>
          </a:p>
          <a:p>
            <a:pPr algn="l"/>
            <a:r>
              <a:rPr lang="zh-CN" altLang="en-US" sz="1400"/>
              <a:t>（2）打开app 饿了么/美团外卖</a:t>
            </a:r>
            <a:endParaRPr lang="zh-CN" altLang="en-US" sz="1400"/>
          </a:p>
          <a:p>
            <a:pPr algn="l"/>
            <a:r>
              <a:rPr lang="zh-CN" altLang="en-US" sz="1400"/>
              <a:t>（3）商家 商品 地址</a:t>
            </a:r>
            <a:endParaRPr lang="zh-CN" altLang="en-US" sz="1400"/>
          </a:p>
          <a:p>
            <a:pPr algn="l"/>
            <a:r>
              <a:rPr lang="zh-CN" altLang="en-US" sz="1400"/>
              <a:t>（4）下单 （不要麻辣不要烫） </a:t>
            </a:r>
            <a:endParaRPr lang="zh-CN" altLang="en-US" sz="1400"/>
          </a:p>
          <a:p>
            <a:pPr algn="l"/>
            <a:r>
              <a:rPr lang="zh-CN" altLang="en-US" sz="1400"/>
              <a:t>（5）监控物流信息</a:t>
            </a:r>
            <a:endParaRPr lang="zh-CN" altLang="en-US" sz="1400"/>
          </a:p>
          <a:p>
            <a:pPr algn="l"/>
            <a:r>
              <a:rPr lang="zh-CN" altLang="en-US" sz="1400"/>
              <a:t>（6）下楼 验货 吃 </a:t>
            </a:r>
            <a:endParaRPr lang="zh-CN" altLang="en-US" sz="1400"/>
          </a:p>
        </p:txBody>
      </p:sp>
      <p:sp>
        <p:nvSpPr>
          <p:cNvPr id="9" name="文本框 8"/>
          <p:cNvSpPr txBox="1"/>
          <p:nvPr/>
        </p:nvSpPr>
        <p:spPr>
          <a:xfrm>
            <a:off x="4371340" y="2930525"/>
            <a:ext cx="4425315" cy="1383665"/>
          </a:xfrm>
          <a:prstGeom prst="rect">
            <a:avLst/>
          </a:prstGeom>
          <a:noFill/>
        </p:spPr>
        <p:txBody>
          <a:bodyPr wrap="none" rtlCol="0">
            <a:spAutoFit/>
          </a:bodyPr>
          <a:p>
            <a:pPr algn="l"/>
            <a:r>
              <a:rPr lang="zh-CN" altLang="en-US" sz="1400"/>
              <a:t>（1） web浏览器</a:t>
            </a:r>
            <a:endParaRPr lang="zh-CN" altLang="en-US" sz="1400"/>
          </a:p>
          <a:p>
            <a:pPr algn="l"/>
            <a:r>
              <a:rPr lang="zh-CN" altLang="en-US" sz="1400"/>
              <a:t>（2） ajax对象       </a:t>
            </a:r>
            <a:endParaRPr lang="zh-CN" altLang="en-US" sz="1400"/>
          </a:p>
          <a:p>
            <a:pPr algn="l"/>
            <a:r>
              <a:rPr lang="zh-CN" altLang="en-US" sz="1400"/>
              <a:t>（3） 初始化 HTTP 请求参数</a:t>
            </a:r>
            <a:r>
              <a:rPr lang="en-US" altLang="zh-CN" sz="1400"/>
              <a:t>(</a:t>
            </a:r>
            <a:r>
              <a:rPr lang="zh-CN" altLang="en-US" sz="1400"/>
              <a:t>请求方式</a:t>
            </a:r>
            <a:r>
              <a:rPr lang="en-US" altLang="zh-CN" sz="1400"/>
              <a:t>, </a:t>
            </a:r>
            <a:r>
              <a:rPr lang="zh-CN" altLang="en-US" sz="1400"/>
              <a:t>地址</a:t>
            </a:r>
            <a:r>
              <a:rPr lang="en-US" altLang="zh-CN" sz="1400"/>
              <a:t>, </a:t>
            </a:r>
            <a:r>
              <a:rPr lang="zh-CN" altLang="en-US" sz="1400"/>
              <a:t>同步异步</a:t>
            </a:r>
            <a:r>
              <a:rPr lang="en-US" altLang="zh-CN" sz="1400"/>
              <a:t>)</a:t>
            </a:r>
            <a:endParaRPr lang="zh-CN" altLang="en-US" sz="1400"/>
          </a:p>
          <a:p>
            <a:pPr algn="l"/>
            <a:r>
              <a:rPr lang="zh-CN" altLang="en-US" sz="1400"/>
              <a:t>（4） 发送请求</a:t>
            </a:r>
            <a:endParaRPr lang="zh-CN" altLang="en-US" sz="1400"/>
          </a:p>
          <a:p>
            <a:pPr algn="l"/>
            <a:r>
              <a:rPr lang="zh-CN" altLang="en-US" sz="1400"/>
              <a:t>（5） 监控数据        </a:t>
            </a:r>
            <a:endParaRPr lang="zh-CN" altLang="en-US" sz="1400"/>
          </a:p>
          <a:p>
            <a:pPr algn="l"/>
            <a:r>
              <a:rPr lang="zh-CN" altLang="en-US" sz="1400"/>
              <a:t>（6） 检查数据 使用</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466090"/>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手动封装</a:t>
            </a:r>
            <a:r>
              <a:rPr lang="en-US" altLang="zh-CN" sz="1350" dirty="0">
                <a:solidFill>
                  <a:srgbClr val="414455"/>
                </a:solidFill>
                <a:latin typeface="微软雅黑" panose="020B0503020204020204" pitchFamily="34" charset="-122"/>
                <a:ea typeface="微软雅黑" panose="020B0503020204020204" pitchFamily="34" charset="-122"/>
              </a:rPr>
              <a:t>Ajax</a:t>
            </a:r>
            <a:r>
              <a:rPr lang="zh-CN" altLang="en-US" sz="1350" dirty="0">
                <a:solidFill>
                  <a:srgbClr val="414455"/>
                </a:solidFill>
                <a:latin typeface="微软雅黑" panose="020B0503020204020204" pitchFamily="34" charset="-122"/>
                <a:ea typeface="微软雅黑" panose="020B0503020204020204" pitchFamily="34" charset="-122"/>
              </a:rPr>
              <a:t>兼容性写法</a:t>
            </a:r>
            <a:endParaRPr lang="zh-CN" altLang="en-US" sz="1350" dirty="0">
              <a:solidFill>
                <a:srgbClr val="414455"/>
              </a:solidFill>
              <a:latin typeface="微软雅黑" panose="020B0503020204020204" pitchFamily="34" charset="-122"/>
              <a:ea typeface="微软雅黑" panose="020B0503020204020204" pitchFamily="34" charset="-122"/>
            </a:endParaRPr>
          </a:p>
          <a:p>
            <a:pPr marL="0" lvl="1"/>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15</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789940" y="772795"/>
            <a:ext cx="5610860" cy="1383665"/>
          </a:xfrm>
          <a:prstGeom prst="rect">
            <a:avLst/>
          </a:prstGeom>
          <a:noFill/>
        </p:spPr>
        <p:txBody>
          <a:bodyPr wrap="none" rtlCol="0">
            <a:spAutoFit/>
          </a:bodyPr>
          <a:p>
            <a:pPr algn="l"/>
            <a:r>
              <a:rPr lang="zh-CN" altLang="en-US" sz="1400"/>
              <a:t>    readyState五种状态</a:t>
            </a:r>
            <a:endParaRPr lang="zh-CN" altLang="en-US" sz="1400"/>
          </a:p>
          <a:p>
            <a:pPr algn="l"/>
            <a:r>
              <a:rPr lang="zh-CN" altLang="en-US" sz="1400"/>
              <a:t>        0 － （未初始化）还没有调用send()方法 </a:t>
            </a:r>
            <a:endParaRPr lang="zh-CN" altLang="en-US" sz="1400"/>
          </a:p>
          <a:p>
            <a:pPr algn="l"/>
            <a:r>
              <a:rPr lang="zh-CN" altLang="en-US" sz="1400"/>
              <a:t>        1 － （载入）已调用send()方法，正在发送请求 </a:t>
            </a:r>
            <a:endParaRPr lang="zh-CN" altLang="en-US" sz="1400"/>
          </a:p>
          <a:p>
            <a:pPr algn="l"/>
            <a:r>
              <a:rPr lang="zh-CN" altLang="en-US" sz="1400"/>
              <a:t>        2 － （载入完成）send()方法执行完成，已经接收到全部响应内容 </a:t>
            </a:r>
            <a:endParaRPr lang="zh-CN" altLang="en-US" sz="1400"/>
          </a:p>
          <a:p>
            <a:pPr algn="l"/>
            <a:r>
              <a:rPr lang="zh-CN" altLang="en-US" sz="1400"/>
              <a:t>        3 － （交互）正在解析响应内容 </a:t>
            </a:r>
            <a:endParaRPr lang="zh-CN" altLang="en-US" sz="1400"/>
          </a:p>
          <a:p>
            <a:pPr algn="l"/>
            <a:r>
              <a:rPr lang="zh-CN" altLang="en-US" sz="1400"/>
              <a:t>        4 － （完成）响应内容解析完成，可以在客户端调用了</a:t>
            </a:r>
            <a:endParaRPr lang="zh-CN" altLang="en-US" sz="1400"/>
          </a:p>
        </p:txBody>
      </p:sp>
      <p:sp>
        <p:nvSpPr>
          <p:cNvPr id="6" name="文本框 5"/>
          <p:cNvSpPr txBox="1"/>
          <p:nvPr/>
        </p:nvSpPr>
        <p:spPr>
          <a:xfrm>
            <a:off x="981075" y="2304415"/>
            <a:ext cx="7588885" cy="1599565"/>
          </a:xfrm>
          <a:prstGeom prst="rect">
            <a:avLst/>
          </a:prstGeom>
          <a:noFill/>
        </p:spPr>
        <p:txBody>
          <a:bodyPr wrap="square" rtlCol="0">
            <a:spAutoFit/>
          </a:bodyPr>
          <a:p>
            <a:pPr algn="l"/>
            <a:r>
              <a:rPr lang="zh-CN" altLang="en-US" sz="1400"/>
              <a:t>HTTP状态码 </a:t>
            </a:r>
            <a:r>
              <a:rPr lang="en-US" altLang="zh-CN" sz="1400"/>
              <a:t>status</a:t>
            </a:r>
            <a:endParaRPr lang="zh-CN" altLang="en-US" sz="1400"/>
          </a:p>
          <a:p>
            <a:pPr algn="l"/>
            <a:r>
              <a:rPr lang="zh-CN" altLang="en-US" sz="1400"/>
              <a:t>    1</a:t>
            </a:r>
            <a:r>
              <a:rPr lang="en-US" altLang="zh-CN" sz="1400"/>
              <a:t>xx</a:t>
            </a:r>
            <a:r>
              <a:rPr lang="zh-CN" altLang="en-US" sz="1400"/>
              <a:t>:信息类,表示web浏览器请求,正在进一步的处理中</a:t>
            </a:r>
            <a:endParaRPr lang="zh-CN" altLang="en-US" sz="1400"/>
          </a:p>
          <a:p>
            <a:pPr algn="l"/>
            <a:r>
              <a:rPr lang="zh-CN" altLang="en-US" sz="1400"/>
              <a:t>    2</a:t>
            </a:r>
            <a:r>
              <a:rPr lang="en-US" altLang="zh-CN" sz="1400"/>
              <a:t>xx</a:t>
            </a:r>
            <a:r>
              <a:rPr lang="zh-CN" altLang="en-US" sz="1400"/>
              <a:t>:成功,表示用户请求被正确接收正在进一步的处理中 200 OK</a:t>
            </a:r>
            <a:endParaRPr lang="zh-CN" altLang="en-US" sz="1400"/>
          </a:p>
          <a:p>
            <a:pPr algn="l"/>
            <a:r>
              <a:rPr lang="zh-CN" altLang="en-US" sz="1400"/>
              <a:t>    3</a:t>
            </a:r>
            <a:r>
              <a:rPr lang="en-US" altLang="zh-CN" sz="1400"/>
              <a:t>xx</a:t>
            </a:r>
            <a:r>
              <a:rPr lang="zh-CN" altLang="en-US" sz="1400"/>
              <a:t>:表示请求没有成功,客户端必须采取进一步的动作</a:t>
            </a:r>
            <a:endParaRPr lang="zh-CN" altLang="en-US" sz="1400"/>
          </a:p>
          <a:p>
            <a:pPr algn="l"/>
            <a:r>
              <a:rPr lang="zh-CN" altLang="en-US" sz="1400"/>
              <a:t>    4</a:t>
            </a:r>
            <a:r>
              <a:rPr lang="en-US" altLang="zh-CN" sz="1400"/>
              <a:t>xx</a:t>
            </a:r>
            <a:r>
              <a:rPr lang="zh-CN" altLang="en-US" sz="1400"/>
              <a:t>:客户端错误,表示客户端提交的请求有错误 例如:404 NOT Found</a:t>
            </a:r>
            <a:r>
              <a:rPr lang="en-US" altLang="zh-CN" sz="1400">
                <a:sym typeface="+mn-ea"/>
              </a:rPr>
              <a:t>{errcode:2}</a:t>
            </a:r>
            <a:r>
              <a:rPr lang="zh-CN" altLang="en-US" sz="1400"/>
              <a:t> </a:t>
            </a:r>
            <a:endParaRPr lang="zh-CN" altLang="en-US" sz="1400"/>
          </a:p>
          <a:p>
            <a:pPr algn="l"/>
            <a:r>
              <a:rPr lang="zh-CN" altLang="en-US" sz="1400"/>
              <a:t>            意味着请求中所引用的文 档不存在</a:t>
            </a:r>
            <a:endParaRPr lang="zh-CN" altLang="en-US" sz="1400"/>
          </a:p>
          <a:p>
            <a:pPr algn="l"/>
            <a:r>
              <a:rPr lang="zh-CN" altLang="en-US" sz="1400"/>
              <a:t>    5</a:t>
            </a:r>
            <a:r>
              <a:rPr lang="en-US" altLang="zh-CN" sz="1400"/>
              <a:t>xx</a:t>
            </a:r>
            <a:r>
              <a:rPr lang="zh-CN" altLang="en-US" sz="1400"/>
              <a:t>:服务器错误 表示服务器不能完成对请求的处理,如500</a:t>
            </a:r>
            <a:endParaRPr lang="zh-CN" altLang="en-US" sz="1400"/>
          </a:p>
        </p:txBody>
      </p:sp>
      <p:sp>
        <p:nvSpPr>
          <p:cNvPr id="7" name="文本框 6"/>
          <p:cNvSpPr txBox="1"/>
          <p:nvPr/>
        </p:nvSpPr>
        <p:spPr>
          <a:xfrm>
            <a:off x="751840" y="4051300"/>
            <a:ext cx="3185795" cy="337185"/>
          </a:xfrm>
          <a:prstGeom prst="rect">
            <a:avLst/>
          </a:prstGeom>
          <a:noFill/>
        </p:spPr>
        <p:txBody>
          <a:bodyPr wrap="none" rtlCol="0">
            <a:spAutoFit/>
          </a:bodyPr>
          <a:p>
            <a:r>
              <a:rPr lang="zh-CN" altLang="en-US" sz="1600"/>
              <a:t>五、使用</a:t>
            </a:r>
            <a:r>
              <a:rPr lang="en-US" altLang="zh-CN" sz="1600"/>
              <a:t>Ajax</a:t>
            </a:r>
            <a:r>
              <a:rPr lang="zh-CN" altLang="en-US" sz="1600"/>
              <a:t>，完成</a:t>
            </a:r>
            <a:r>
              <a:rPr lang="en-US" altLang="zh-CN" sz="1600"/>
              <a:t>GET/POST</a:t>
            </a:r>
            <a:r>
              <a:rPr lang="zh-CN" altLang="en-US" sz="1600"/>
              <a:t>请求</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466090"/>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手动封装</a:t>
            </a:r>
            <a:r>
              <a:rPr lang="en-US" altLang="zh-CN" sz="1350" dirty="0">
                <a:solidFill>
                  <a:srgbClr val="414455"/>
                </a:solidFill>
                <a:latin typeface="微软雅黑" panose="020B0503020204020204" pitchFamily="34" charset="-122"/>
                <a:ea typeface="微软雅黑" panose="020B0503020204020204" pitchFamily="34" charset="-122"/>
              </a:rPr>
              <a:t>Ajax</a:t>
            </a:r>
            <a:r>
              <a:rPr lang="zh-CN" altLang="en-US" sz="1350" dirty="0">
                <a:solidFill>
                  <a:srgbClr val="414455"/>
                </a:solidFill>
                <a:latin typeface="微软雅黑" panose="020B0503020204020204" pitchFamily="34" charset="-122"/>
                <a:ea typeface="微软雅黑" panose="020B0503020204020204" pitchFamily="34" charset="-122"/>
              </a:rPr>
              <a:t>兼容性写法</a:t>
            </a:r>
            <a:endParaRPr lang="zh-CN" altLang="en-US" sz="1350" dirty="0">
              <a:solidFill>
                <a:srgbClr val="414455"/>
              </a:solidFill>
              <a:latin typeface="微软雅黑" panose="020B0503020204020204" pitchFamily="34" charset="-122"/>
              <a:ea typeface="微软雅黑" panose="020B0503020204020204" pitchFamily="34" charset="-122"/>
            </a:endParaRPr>
          </a:p>
          <a:p>
            <a:pPr marL="0" lvl="1"/>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16</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6" name="图片 5"/>
          <p:cNvPicPr>
            <a:picLocks noChangeAspect="1"/>
          </p:cNvPicPr>
          <p:nvPr/>
        </p:nvPicPr>
        <p:blipFill>
          <a:blip r:embed="rId2"/>
          <a:srcRect l="8999" t="-90" r="-252" b="90"/>
          <a:stretch>
            <a:fillRect/>
          </a:stretch>
        </p:blipFill>
        <p:spPr>
          <a:xfrm>
            <a:off x="2684780" y="830580"/>
            <a:ext cx="3934460" cy="3817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4</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chemeClr val="bg1"/>
                </a:solidFill>
                <a:latin typeface="微软雅黑" panose="020B0503020204020204" pitchFamily="34" charset="-122"/>
                <a:ea typeface="微软雅黑" panose="020B0503020204020204" pitchFamily="34" charset="-122"/>
              </a:rPr>
              <a:t>项目：瀑布流</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34565"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项目：瀑布流</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18</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6" name="文本框 5"/>
          <p:cNvSpPr txBox="1"/>
          <p:nvPr/>
        </p:nvSpPr>
        <p:spPr>
          <a:xfrm>
            <a:off x="859155" y="868680"/>
            <a:ext cx="7545705" cy="1168400"/>
          </a:xfrm>
          <a:prstGeom prst="rect">
            <a:avLst/>
          </a:prstGeom>
          <a:noFill/>
        </p:spPr>
        <p:txBody>
          <a:bodyPr wrap="square" rtlCol="0">
            <a:spAutoFit/>
          </a:bodyPr>
          <a:p>
            <a:pPr algn="l"/>
            <a:r>
              <a:rPr lang="zh-CN" altLang="en-US" sz="1400"/>
              <a:t>一、何为瀑布流：</a:t>
            </a:r>
            <a:endParaRPr lang="zh-CN" altLang="en-US" sz="1400"/>
          </a:p>
          <a:p>
            <a:pPr algn="l"/>
            <a:r>
              <a:rPr lang="zh-CN" altLang="en-US" sz="1400"/>
              <a:t>每一个单元格的高度可以不相同，但是宽度一样。</a:t>
            </a:r>
            <a:endParaRPr lang="zh-CN" altLang="en-US" sz="1400"/>
          </a:p>
          <a:p>
            <a:pPr algn="l"/>
            <a:r>
              <a:rPr lang="zh-CN" altLang="en-US" sz="1400"/>
              <a:t>排列的方式是，从左往右排列，哪一列现在的总高度最小，就优先排序把单元格放在这一列。</a:t>
            </a:r>
            <a:endParaRPr lang="zh-CN" altLang="en-US" sz="1400"/>
          </a:p>
          <a:p>
            <a:pPr algn="l"/>
            <a:r>
              <a:rPr lang="zh-CN" altLang="en-US" sz="1400"/>
              <a:t>这样排完所有的单元格后，可以保证每一列的总高度都相差不大。不至于有的列很矮，有的列很高。</a:t>
            </a:r>
            <a:endParaRPr lang="zh-CN" altLang="en-US" sz="1400"/>
          </a:p>
        </p:txBody>
      </p:sp>
      <p:pic>
        <p:nvPicPr>
          <p:cNvPr id="8" name="图片 7"/>
          <p:cNvPicPr>
            <a:picLocks noChangeAspect="1"/>
          </p:cNvPicPr>
          <p:nvPr/>
        </p:nvPicPr>
        <p:blipFill>
          <a:blip r:embed="rId2"/>
          <a:stretch>
            <a:fillRect/>
          </a:stretch>
        </p:blipFill>
        <p:spPr>
          <a:xfrm>
            <a:off x="2159635" y="1922145"/>
            <a:ext cx="3557270" cy="3016885"/>
          </a:xfrm>
          <a:prstGeom prst="rect">
            <a:avLst/>
          </a:prstGeom>
        </p:spPr>
      </p:pic>
      <p:sp>
        <p:nvSpPr>
          <p:cNvPr id="9" name="文本框 8"/>
          <p:cNvSpPr txBox="1"/>
          <p:nvPr/>
        </p:nvSpPr>
        <p:spPr>
          <a:xfrm>
            <a:off x="5915025" y="3809365"/>
            <a:ext cx="2540000" cy="737235"/>
          </a:xfrm>
          <a:prstGeom prst="rect">
            <a:avLst/>
          </a:prstGeom>
          <a:noFill/>
        </p:spPr>
        <p:txBody>
          <a:bodyPr wrap="square" rtlCol="0" anchor="t">
            <a:spAutoFit/>
          </a:bodyPr>
          <a:p>
            <a:r>
              <a:rPr lang="zh-CN" altLang="en-US" sz="1400"/>
              <a:t>新浪微相册广场</a:t>
            </a:r>
            <a:endParaRPr lang="zh-CN" altLang="en-US" sz="1400"/>
          </a:p>
          <a:p>
            <a:r>
              <a:rPr lang="zh-CN" altLang="en-US" sz="1400"/>
              <a:t>http://photo.weibo.com/welcome/hot?nologin=1</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34565"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项目：瀑布流</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998111" y="50920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19</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6" name="图片 5" descr="无标题"/>
          <p:cNvPicPr>
            <a:picLocks noChangeAspect="1"/>
          </p:cNvPicPr>
          <p:nvPr/>
        </p:nvPicPr>
        <p:blipFill>
          <a:blip r:embed="rId2"/>
          <a:srcRect l="93" t="-229" r="49907" b="52102"/>
          <a:stretch>
            <a:fillRect/>
          </a:stretch>
        </p:blipFill>
        <p:spPr>
          <a:xfrm>
            <a:off x="981075" y="1337945"/>
            <a:ext cx="4373880" cy="2928620"/>
          </a:xfrm>
          <a:prstGeom prst="rect">
            <a:avLst/>
          </a:prstGeom>
        </p:spPr>
      </p:pic>
      <p:grpSp>
        <p:nvGrpSpPr>
          <p:cNvPr id="16" name="组合 15"/>
          <p:cNvGrpSpPr/>
          <p:nvPr/>
        </p:nvGrpSpPr>
        <p:grpSpPr>
          <a:xfrm>
            <a:off x="1607820" y="739775"/>
            <a:ext cx="2771140" cy="4333240"/>
            <a:chOff x="2589" y="1628"/>
            <a:chExt cx="4364" cy="6824"/>
          </a:xfrm>
        </p:grpSpPr>
        <p:sp>
          <p:nvSpPr>
            <p:cNvPr id="7" name="矩形 6"/>
            <p:cNvSpPr/>
            <p:nvPr/>
          </p:nvSpPr>
          <p:spPr>
            <a:xfrm>
              <a:off x="2589" y="1628"/>
              <a:ext cx="4364" cy="6825"/>
            </a:xfrm>
            <a:prstGeom prst="rect">
              <a:avLst/>
            </a:prstGeom>
            <a:solidFill>
              <a:schemeClr val="bg2"/>
            </a:solidFill>
            <a:ln w="12700"/>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3079" y="2067"/>
              <a:ext cx="793" cy="1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9" name="圆角矩形 8"/>
            <p:cNvSpPr/>
            <p:nvPr/>
          </p:nvSpPr>
          <p:spPr>
            <a:xfrm>
              <a:off x="4007" y="2067"/>
              <a:ext cx="793" cy="1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0" name="圆角矩形 9"/>
            <p:cNvSpPr/>
            <p:nvPr/>
          </p:nvSpPr>
          <p:spPr>
            <a:xfrm>
              <a:off x="5008" y="2067"/>
              <a:ext cx="793" cy="1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11" name="圆角矩形 10"/>
            <p:cNvSpPr/>
            <p:nvPr/>
          </p:nvSpPr>
          <p:spPr>
            <a:xfrm>
              <a:off x="5960" y="2067"/>
              <a:ext cx="793" cy="2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12" name="圆角矩形 11"/>
            <p:cNvSpPr/>
            <p:nvPr/>
          </p:nvSpPr>
          <p:spPr>
            <a:xfrm>
              <a:off x="3079" y="3995"/>
              <a:ext cx="793" cy="2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13" name="圆角矩形 12"/>
            <p:cNvSpPr/>
            <p:nvPr/>
          </p:nvSpPr>
          <p:spPr>
            <a:xfrm>
              <a:off x="4007" y="3405"/>
              <a:ext cx="793" cy="1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14" name="圆角矩形 13"/>
            <p:cNvSpPr/>
            <p:nvPr/>
          </p:nvSpPr>
          <p:spPr>
            <a:xfrm>
              <a:off x="5008" y="3693"/>
              <a:ext cx="793" cy="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15" name="圆角矩形 14"/>
            <p:cNvSpPr/>
            <p:nvPr/>
          </p:nvSpPr>
          <p:spPr>
            <a:xfrm>
              <a:off x="5960" y="4585"/>
              <a:ext cx="793" cy="1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17" name="圆角矩形 16"/>
            <p:cNvSpPr/>
            <p:nvPr/>
          </p:nvSpPr>
          <p:spPr>
            <a:xfrm>
              <a:off x="4007" y="5277"/>
              <a:ext cx="793" cy="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18" name="圆角矩形 17"/>
            <p:cNvSpPr/>
            <p:nvPr/>
          </p:nvSpPr>
          <p:spPr>
            <a:xfrm>
              <a:off x="5008" y="5032"/>
              <a:ext cx="793" cy="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19" name="圆角矩形 18"/>
            <p:cNvSpPr/>
            <p:nvPr/>
          </p:nvSpPr>
          <p:spPr>
            <a:xfrm>
              <a:off x="5008" y="5948"/>
              <a:ext cx="793" cy="1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20" name="圆角矩形 19"/>
            <p:cNvSpPr/>
            <p:nvPr/>
          </p:nvSpPr>
          <p:spPr>
            <a:xfrm>
              <a:off x="4007" y="6459"/>
              <a:ext cx="793" cy="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21" name="圆角矩形 20"/>
            <p:cNvSpPr/>
            <p:nvPr/>
          </p:nvSpPr>
          <p:spPr>
            <a:xfrm>
              <a:off x="5960" y="6777"/>
              <a:ext cx="793" cy="1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22" name="圆角矩形 21"/>
            <p:cNvSpPr/>
            <p:nvPr/>
          </p:nvSpPr>
          <p:spPr>
            <a:xfrm>
              <a:off x="3079" y="6991"/>
              <a:ext cx="793" cy="1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grpSp>
      <p:sp>
        <p:nvSpPr>
          <p:cNvPr id="26" name="圆角矩形 25"/>
          <p:cNvSpPr/>
          <p:nvPr/>
        </p:nvSpPr>
        <p:spPr>
          <a:xfrm>
            <a:off x="5236845" y="2520950"/>
            <a:ext cx="75565" cy="431800"/>
          </a:xfrm>
          <a:prstGeom prst="roundRect">
            <a:avLst/>
          </a:prstGeom>
          <a:solidFill>
            <a:schemeClr val="tx1">
              <a:lumMod val="50000"/>
              <a:lumOff val="5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935990" y="739775"/>
            <a:ext cx="2672080" cy="306705"/>
          </a:xfrm>
          <a:prstGeom prst="rect">
            <a:avLst/>
          </a:prstGeom>
          <a:noFill/>
        </p:spPr>
        <p:txBody>
          <a:bodyPr wrap="none" rtlCol="0">
            <a:spAutoFit/>
          </a:bodyPr>
          <a:p>
            <a:r>
              <a:rPr lang="zh-CN" altLang="en-US" sz="1400"/>
              <a:t>二、如何判断需要加载数据了？</a:t>
            </a:r>
            <a:endParaRPr lang="zh-CN" altLang="en-US" sz="1400"/>
          </a:p>
        </p:txBody>
      </p:sp>
      <p:sp>
        <p:nvSpPr>
          <p:cNvPr id="4" name="文本框 3"/>
          <p:cNvSpPr txBox="1"/>
          <p:nvPr/>
        </p:nvSpPr>
        <p:spPr>
          <a:xfrm>
            <a:off x="5644515" y="1945005"/>
            <a:ext cx="3382010" cy="953135"/>
          </a:xfrm>
          <a:prstGeom prst="rect">
            <a:avLst/>
          </a:prstGeom>
          <a:noFill/>
        </p:spPr>
        <p:txBody>
          <a:bodyPr wrap="none" rtlCol="0">
            <a:spAutoFit/>
          </a:bodyPr>
          <a:p>
            <a:r>
              <a:rPr lang="zh-CN" altLang="en-US" sz="1400"/>
              <a:t>滚动出去的高度</a:t>
            </a:r>
            <a:r>
              <a:rPr lang="en-US" altLang="zh-CN" sz="1400"/>
              <a:t>+</a:t>
            </a:r>
            <a:r>
              <a:rPr lang="zh-CN" altLang="en-US" sz="1400"/>
              <a:t>窗口的高度</a:t>
            </a:r>
            <a:r>
              <a:rPr lang="en-US" altLang="zh-CN" sz="1400"/>
              <a:t>&gt;</a:t>
            </a:r>
            <a:r>
              <a:rPr lang="zh-CN" altLang="en-US" sz="1400"/>
              <a:t>最短列高度</a:t>
            </a:r>
            <a:endParaRPr lang="zh-CN" altLang="en-US" sz="1400"/>
          </a:p>
          <a:p>
            <a:r>
              <a:rPr lang="zh-CN" altLang="en-US" sz="1400"/>
              <a:t>则需要加载数据了</a:t>
            </a:r>
            <a:endParaRPr lang="zh-CN" altLang="en-US" sz="1400"/>
          </a:p>
          <a:p>
            <a:endParaRPr lang="zh-CN" altLang="en-US" sz="1400"/>
          </a:p>
          <a:p>
            <a:r>
              <a:rPr lang="en-US" altLang="zh-CN" sz="1400"/>
              <a:t>getPics.php</a:t>
            </a: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5"/>
          <p:cNvSpPr/>
          <p:nvPr/>
        </p:nvSpPr>
        <p:spPr bwMode="auto">
          <a:xfrm rot="3564117">
            <a:off x="3705581" y="-820187"/>
            <a:ext cx="1701563" cy="153415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28" name="TextBox 7"/>
          <p:cNvSpPr>
            <a:spLocks noChangeArrowheads="1"/>
          </p:cNvSpPr>
          <p:nvPr/>
        </p:nvSpPr>
        <p:spPr bwMode="auto">
          <a:xfrm>
            <a:off x="4121278" y="60279"/>
            <a:ext cx="882657"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00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rPr>
              <a:t>目 录</a:t>
            </a:r>
            <a:endParaRPr lang="zh-CN" altLang="en-US" sz="300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5"/>
          <p:cNvSpPr/>
          <p:nvPr/>
        </p:nvSpPr>
        <p:spPr bwMode="auto">
          <a:xfrm rot="3564117">
            <a:off x="3782655" y="-750695"/>
            <a:ext cx="1547413" cy="139516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sp>
        <p:nvSpPr>
          <p:cNvPr id="80" name="TextBox 79"/>
          <p:cNvSpPr txBox="1"/>
          <p:nvPr/>
        </p:nvSpPr>
        <p:spPr>
          <a:xfrm>
            <a:off x="4140064" y="744747"/>
            <a:ext cx="645160" cy="228600"/>
          </a:xfrm>
          <a:prstGeom prst="rect">
            <a:avLst/>
          </a:prstGeom>
          <a:noFill/>
        </p:spPr>
        <p:txBody>
          <a:bodyPr wrap="none" rtlCol="0">
            <a:spAutoFit/>
          </a:bodyPr>
          <a:lstStyle/>
          <a:p>
            <a:r>
              <a:rPr lang="en-US" altLang="zh-CN" sz="900" b="1" dirty="0">
                <a:solidFill>
                  <a:srgbClr val="414455"/>
                </a:solidFill>
                <a:latin typeface="方正兰亭黑简体" panose="02000000000000000000" pitchFamily="2" charset="-122"/>
                <a:ea typeface="方正兰亭黑简体" panose="02000000000000000000" pitchFamily="2" charset="-122"/>
              </a:rPr>
              <a:t>CONTENTS</a:t>
            </a:r>
            <a:endParaRPr lang="zh-CN" altLang="en-US" sz="900" b="1" dirty="0">
              <a:solidFill>
                <a:srgbClr val="414455"/>
              </a:solidFill>
              <a:latin typeface="方正兰亭黑简体" panose="02000000000000000000" pitchFamily="2" charset="-122"/>
              <a:ea typeface="方正兰亭黑简体" panose="02000000000000000000" pitchFamily="2" charset="-122"/>
            </a:endParaRPr>
          </a:p>
        </p:txBody>
      </p:sp>
      <p:grpSp>
        <p:nvGrpSpPr>
          <p:cNvPr id="81" name="组合 80"/>
          <p:cNvGrpSpPr/>
          <p:nvPr/>
        </p:nvGrpSpPr>
        <p:grpSpPr>
          <a:xfrm>
            <a:off x="1341347" y="2018160"/>
            <a:ext cx="896234" cy="808057"/>
            <a:chOff x="3720691" y="2824413"/>
            <a:chExt cx="1341120" cy="1209172"/>
          </a:xfrm>
        </p:grpSpPr>
        <p:sp>
          <p:nvSpPr>
            <p:cNvPr id="8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sp>
          <p:nvSpPr>
            <p:cNvPr id="8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grpSp>
      <p:sp>
        <p:nvSpPr>
          <p:cNvPr id="84" name="Freeform 5"/>
          <p:cNvSpPr/>
          <p:nvPr/>
        </p:nvSpPr>
        <p:spPr bwMode="auto">
          <a:xfrm rot="1855731">
            <a:off x="1402719" y="2073492"/>
            <a:ext cx="773492" cy="6973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pPr algn="ctr"/>
            <a:endParaRPr lang="zh-CN" altLang="en-US" sz="1350"/>
          </a:p>
        </p:txBody>
      </p:sp>
      <p:grpSp>
        <p:nvGrpSpPr>
          <p:cNvPr id="85" name="组合 84"/>
          <p:cNvGrpSpPr/>
          <p:nvPr/>
        </p:nvGrpSpPr>
        <p:grpSpPr>
          <a:xfrm>
            <a:off x="4088007" y="2011696"/>
            <a:ext cx="861221" cy="776489"/>
            <a:chOff x="3720691" y="2824413"/>
            <a:chExt cx="1341120" cy="1209172"/>
          </a:xfrm>
        </p:grpSpPr>
        <p:sp>
          <p:nvSpPr>
            <p:cNvPr id="8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sp>
          <p:nvSpPr>
            <p:cNvPr id="8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grpSp>
      <p:sp>
        <p:nvSpPr>
          <p:cNvPr id="88" name="Freeform 5"/>
          <p:cNvSpPr/>
          <p:nvPr/>
        </p:nvSpPr>
        <p:spPr bwMode="auto">
          <a:xfrm rot="1855731">
            <a:off x="4146981" y="2064867"/>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pPr algn="ctr"/>
            <a:endParaRPr lang="zh-CN" altLang="en-US" sz="1350"/>
          </a:p>
        </p:txBody>
      </p:sp>
      <p:grpSp>
        <p:nvGrpSpPr>
          <p:cNvPr id="97" name="组合 96"/>
          <p:cNvGrpSpPr/>
          <p:nvPr/>
        </p:nvGrpSpPr>
        <p:grpSpPr>
          <a:xfrm>
            <a:off x="6844707" y="1987807"/>
            <a:ext cx="861221" cy="776489"/>
            <a:chOff x="3720691" y="2824413"/>
            <a:chExt cx="1341120" cy="1209172"/>
          </a:xfrm>
        </p:grpSpPr>
        <p:sp>
          <p:nvSpPr>
            <p:cNvPr id="9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sp>
          <p:nvSpPr>
            <p:cNvPr id="9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pPr algn="ctr"/>
              <a:endParaRPr lang="zh-CN" altLang="en-US" sz="1350"/>
            </a:p>
          </p:txBody>
        </p:sp>
      </p:grpSp>
      <p:sp>
        <p:nvSpPr>
          <p:cNvPr id="100" name="Freeform 5"/>
          <p:cNvSpPr/>
          <p:nvPr/>
        </p:nvSpPr>
        <p:spPr bwMode="auto">
          <a:xfrm rot="1855731">
            <a:off x="6903681" y="2040978"/>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pPr algn="ctr"/>
            <a:endParaRPr lang="zh-CN" altLang="en-US" sz="1350"/>
          </a:p>
        </p:txBody>
      </p:sp>
      <p:grpSp>
        <p:nvGrpSpPr>
          <p:cNvPr id="116" name="组合 115"/>
          <p:cNvGrpSpPr/>
          <p:nvPr/>
        </p:nvGrpSpPr>
        <p:grpSpPr>
          <a:xfrm>
            <a:off x="7601419" y="1927676"/>
            <a:ext cx="208734" cy="138347"/>
            <a:chOff x="9482595" y="2565731"/>
            <a:chExt cx="278384" cy="184511"/>
          </a:xfrm>
        </p:grpSpPr>
        <p:sp>
          <p:nvSpPr>
            <p:cNvPr id="117" name="椭圆 116"/>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8" name="椭圆 117"/>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9" name="Freeform 126"/>
          <p:cNvSpPr>
            <a:spLocks noChangeAspect="1" noEditPoints="1"/>
          </p:cNvSpPr>
          <p:nvPr/>
        </p:nvSpPr>
        <p:spPr bwMode="auto">
          <a:xfrm>
            <a:off x="1639935" y="2256891"/>
            <a:ext cx="293926" cy="36779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pPr algn="ctr"/>
            <a:endParaRPr lang="zh-CN" altLang="en-US" sz="135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 name="Freeform 261"/>
          <p:cNvSpPr/>
          <p:nvPr/>
        </p:nvSpPr>
        <p:spPr bwMode="auto">
          <a:xfrm>
            <a:off x="4316059" y="2232083"/>
            <a:ext cx="389353" cy="389353"/>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pPr algn="ctr"/>
            <a:endParaRPr lang="zh-CN" altLang="en-US" sz="1350">
              <a:solidFill>
                <a:schemeClr val="tx1">
                  <a:lumMod val="65000"/>
                  <a:lumOff val="35000"/>
                </a:schemeClr>
              </a:solidFill>
            </a:endParaRPr>
          </a:p>
        </p:txBody>
      </p:sp>
      <p:sp>
        <p:nvSpPr>
          <p:cNvPr id="47" name="Freeform 206"/>
          <p:cNvSpPr>
            <a:spLocks noChangeAspect="1" noEditPoints="1"/>
          </p:cNvSpPr>
          <p:nvPr/>
        </p:nvSpPr>
        <p:spPr bwMode="auto">
          <a:xfrm>
            <a:off x="7153964" y="2181223"/>
            <a:ext cx="321462" cy="3885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pPr algn="ctr"/>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矩形 43"/>
          <p:cNvSpPr/>
          <p:nvPr/>
        </p:nvSpPr>
        <p:spPr>
          <a:xfrm>
            <a:off x="1062762" y="2991983"/>
            <a:ext cx="1374030" cy="627351"/>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网络知识普及</a:t>
            </a:r>
            <a:endPar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a:xfrm>
            <a:off x="3857261" y="2954009"/>
            <a:ext cx="1338828" cy="627351"/>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数据交互方法</a:t>
            </a:r>
            <a:endPar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6733068" y="2991983"/>
            <a:ext cx="1181735" cy="627351"/>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H5</a:t>
            </a: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交互</a:t>
            </a:r>
            <a:r>
              <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anim calcmode="lin" valueType="num">
                                      <p:cBhvr>
                                        <p:cTn id="13" dur="1000" fill="hold"/>
                                        <p:tgtEl>
                                          <p:spTgt spid="79"/>
                                        </p:tgtEl>
                                        <p:attrNameLst>
                                          <p:attrName>ppt_x</p:attrName>
                                        </p:attrNameLst>
                                      </p:cBhvr>
                                      <p:tavLst>
                                        <p:tav tm="0">
                                          <p:val>
                                            <p:strVal val="#ppt_x"/>
                                          </p:val>
                                        </p:tav>
                                        <p:tav tm="100000">
                                          <p:val>
                                            <p:strVal val="#ppt_x"/>
                                          </p:val>
                                        </p:tav>
                                      </p:tavLst>
                                    </p:anim>
                                    <p:anim calcmode="lin" valueType="num">
                                      <p:cBhvr>
                                        <p:cTn id="14" dur="1000" fill="hold"/>
                                        <p:tgtEl>
                                          <p:spTgt spid="7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2" presetClass="entr" presetSubtype="0"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Scale>
                                      <p:cBhvr>
                                        <p:cTn id="18"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8"/>
                                        </p:tgtEl>
                                        <p:attrNameLst>
                                          <p:attrName>ppt_x</p:attrName>
                                          <p:attrName>ppt_y</p:attrName>
                                        </p:attrNameLst>
                                      </p:cBhvr>
                                    </p:animMotion>
                                    <p:animEffect transition="in" filter="fade">
                                      <p:cBhvr>
                                        <p:cTn id="20" dur="1000"/>
                                        <p:tgtEl>
                                          <p:spTgt spid="28"/>
                                        </p:tgtEl>
                                      </p:cBhvr>
                                    </p:animEffect>
                                  </p:childTnLst>
                                </p:cTn>
                              </p:par>
                            </p:childTnLst>
                          </p:cTn>
                        </p:par>
                        <p:par>
                          <p:cTn id="21" fill="hold">
                            <p:stCondLst>
                              <p:cond delay="1200"/>
                            </p:stCondLst>
                            <p:childTnLst>
                              <p:par>
                                <p:cTn id="22" presetID="47"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par>
                                <p:cTn id="27" presetID="2" presetClass="entr" presetSubtype="6" fill="hold" nodeType="withEffect">
                                  <p:stCondLst>
                                    <p:cond delay="60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1+#ppt_w/2"/>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600"/>
                                  </p:stCondLst>
                                  <p:childTnLst>
                                    <p:set>
                                      <p:cBhvr>
                                        <p:cTn id="32" dur="1" fill="hold">
                                          <p:stCondLst>
                                            <p:cond delay="0"/>
                                          </p:stCondLst>
                                        </p:cTn>
                                        <p:tgtEl>
                                          <p:spTgt spid="84"/>
                                        </p:tgtEl>
                                        <p:attrNameLst>
                                          <p:attrName>style.visibility</p:attrName>
                                        </p:attrNameLst>
                                      </p:cBhvr>
                                      <p:to>
                                        <p:strVal val="visible"/>
                                      </p:to>
                                    </p:set>
                                    <p:anim calcmode="lin" valueType="num">
                                      <p:cBhvr additive="base">
                                        <p:cTn id="33" dur="500" fill="hold"/>
                                        <p:tgtEl>
                                          <p:spTgt spid="84"/>
                                        </p:tgtEl>
                                        <p:attrNameLst>
                                          <p:attrName>ppt_x</p:attrName>
                                        </p:attrNameLst>
                                      </p:cBhvr>
                                      <p:tavLst>
                                        <p:tav tm="0">
                                          <p:val>
                                            <p:strVal val="1+#ppt_w/2"/>
                                          </p:val>
                                        </p:tav>
                                        <p:tav tm="100000">
                                          <p:val>
                                            <p:strVal val="#ppt_x"/>
                                          </p:val>
                                        </p:tav>
                                      </p:tavLst>
                                    </p:anim>
                                    <p:anim calcmode="lin" valueType="num">
                                      <p:cBhvr additive="base">
                                        <p:cTn id="34" dur="500" fill="hold"/>
                                        <p:tgtEl>
                                          <p:spTgt spid="84"/>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60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1+#ppt_w/2"/>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par>
                                <p:cTn id="39" presetID="2" presetClass="entr" presetSubtype="6" fill="hold" grpId="0" nodeType="withEffect">
                                  <p:stCondLst>
                                    <p:cond delay="600"/>
                                  </p:stCondLst>
                                  <p:childTnLst>
                                    <p:set>
                                      <p:cBhvr>
                                        <p:cTn id="40" dur="1" fill="hold">
                                          <p:stCondLst>
                                            <p:cond delay="0"/>
                                          </p:stCondLst>
                                        </p:cTn>
                                        <p:tgtEl>
                                          <p:spTgt spid="88"/>
                                        </p:tgtEl>
                                        <p:attrNameLst>
                                          <p:attrName>style.visibility</p:attrName>
                                        </p:attrNameLst>
                                      </p:cBhvr>
                                      <p:to>
                                        <p:strVal val="visible"/>
                                      </p:to>
                                    </p:set>
                                    <p:anim calcmode="lin" valueType="num">
                                      <p:cBhvr additive="base">
                                        <p:cTn id="41" dur="500" fill="hold"/>
                                        <p:tgtEl>
                                          <p:spTgt spid="88"/>
                                        </p:tgtEl>
                                        <p:attrNameLst>
                                          <p:attrName>ppt_x</p:attrName>
                                        </p:attrNameLst>
                                      </p:cBhvr>
                                      <p:tavLst>
                                        <p:tav tm="0">
                                          <p:val>
                                            <p:strVal val="1+#ppt_w/2"/>
                                          </p:val>
                                        </p:tav>
                                        <p:tav tm="100000">
                                          <p:val>
                                            <p:strVal val="#ppt_x"/>
                                          </p:val>
                                        </p:tav>
                                      </p:tavLst>
                                    </p:anim>
                                    <p:anim calcmode="lin" valueType="num">
                                      <p:cBhvr additive="base">
                                        <p:cTn id="42" dur="500" fill="hold"/>
                                        <p:tgtEl>
                                          <p:spTgt spid="88"/>
                                        </p:tgtEl>
                                        <p:attrNameLst>
                                          <p:attrName>ppt_y</p:attrName>
                                        </p:attrNameLst>
                                      </p:cBhvr>
                                      <p:tavLst>
                                        <p:tav tm="0">
                                          <p:val>
                                            <p:strVal val="1+#ppt_h/2"/>
                                          </p:val>
                                        </p:tav>
                                        <p:tav tm="100000">
                                          <p:val>
                                            <p:strVal val="#ppt_y"/>
                                          </p:val>
                                        </p:tav>
                                      </p:tavLst>
                                    </p:anim>
                                  </p:childTnLst>
                                </p:cTn>
                              </p:par>
                              <p:par>
                                <p:cTn id="43" presetID="2" presetClass="entr" presetSubtype="6" fill="hold" nodeType="withEffect">
                                  <p:stCondLst>
                                    <p:cond delay="600"/>
                                  </p:stCondLst>
                                  <p:childTnLst>
                                    <p:set>
                                      <p:cBhvr>
                                        <p:cTn id="44" dur="1" fill="hold">
                                          <p:stCondLst>
                                            <p:cond delay="0"/>
                                          </p:stCondLst>
                                        </p:cTn>
                                        <p:tgtEl>
                                          <p:spTgt spid="97"/>
                                        </p:tgtEl>
                                        <p:attrNameLst>
                                          <p:attrName>style.visibility</p:attrName>
                                        </p:attrNameLst>
                                      </p:cBhvr>
                                      <p:to>
                                        <p:strVal val="visible"/>
                                      </p:to>
                                    </p:set>
                                    <p:anim calcmode="lin" valueType="num">
                                      <p:cBhvr additive="base">
                                        <p:cTn id="45" dur="500" fill="hold"/>
                                        <p:tgtEl>
                                          <p:spTgt spid="97"/>
                                        </p:tgtEl>
                                        <p:attrNameLst>
                                          <p:attrName>ppt_x</p:attrName>
                                        </p:attrNameLst>
                                      </p:cBhvr>
                                      <p:tavLst>
                                        <p:tav tm="0">
                                          <p:val>
                                            <p:strVal val="1+#ppt_w/2"/>
                                          </p:val>
                                        </p:tav>
                                        <p:tav tm="100000">
                                          <p:val>
                                            <p:strVal val="#ppt_x"/>
                                          </p:val>
                                        </p:tav>
                                      </p:tavLst>
                                    </p:anim>
                                    <p:anim calcmode="lin" valueType="num">
                                      <p:cBhvr additive="base">
                                        <p:cTn id="46" dur="500" fill="hold"/>
                                        <p:tgtEl>
                                          <p:spTgt spid="97"/>
                                        </p:tgtEl>
                                        <p:attrNameLst>
                                          <p:attrName>ppt_y</p:attrName>
                                        </p:attrNameLst>
                                      </p:cBhvr>
                                      <p:tavLst>
                                        <p:tav tm="0">
                                          <p:val>
                                            <p:strVal val="1+#ppt_h/2"/>
                                          </p:val>
                                        </p:tav>
                                        <p:tav tm="100000">
                                          <p:val>
                                            <p:strVal val="#ppt_y"/>
                                          </p:val>
                                        </p:tav>
                                      </p:tavLst>
                                    </p:anim>
                                  </p:childTnLst>
                                </p:cTn>
                              </p:par>
                              <p:par>
                                <p:cTn id="47" presetID="2" presetClass="entr" presetSubtype="6" fill="hold" grpId="0" nodeType="withEffect">
                                  <p:stCondLst>
                                    <p:cond delay="600"/>
                                  </p:stCondLst>
                                  <p:childTnLst>
                                    <p:set>
                                      <p:cBhvr>
                                        <p:cTn id="48" dur="1" fill="hold">
                                          <p:stCondLst>
                                            <p:cond delay="0"/>
                                          </p:stCondLst>
                                        </p:cTn>
                                        <p:tgtEl>
                                          <p:spTgt spid="100"/>
                                        </p:tgtEl>
                                        <p:attrNameLst>
                                          <p:attrName>style.visibility</p:attrName>
                                        </p:attrNameLst>
                                      </p:cBhvr>
                                      <p:to>
                                        <p:strVal val="visible"/>
                                      </p:to>
                                    </p:set>
                                    <p:anim calcmode="lin" valueType="num">
                                      <p:cBhvr additive="base">
                                        <p:cTn id="49" dur="500" fill="hold"/>
                                        <p:tgtEl>
                                          <p:spTgt spid="100"/>
                                        </p:tgtEl>
                                        <p:attrNameLst>
                                          <p:attrName>ppt_x</p:attrName>
                                        </p:attrNameLst>
                                      </p:cBhvr>
                                      <p:tavLst>
                                        <p:tav tm="0">
                                          <p:val>
                                            <p:strVal val="1+#ppt_w/2"/>
                                          </p:val>
                                        </p:tav>
                                        <p:tav tm="100000">
                                          <p:val>
                                            <p:strVal val="#ppt_x"/>
                                          </p:val>
                                        </p:tav>
                                      </p:tavLst>
                                    </p:anim>
                                    <p:anim calcmode="lin" valueType="num">
                                      <p:cBhvr additive="base">
                                        <p:cTn id="50" dur="500" fill="hold"/>
                                        <p:tgtEl>
                                          <p:spTgt spid="100"/>
                                        </p:tgtEl>
                                        <p:attrNameLst>
                                          <p:attrName>ppt_y</p:attrName>
                                        </p:attrNameLst>
                                      </p:cBhvr>
                                      <p:tavLst>
                                        <p:tav tm="0">
                                          <p:val>
                                            <p:strVal val="1+#ppt_h/2"/>
                                          </p:val>
                                        </p:tav>
                                        <p:tav tm="100000">
                                          <p:val>
                                            <p:strVal val="#ppt_y"/>
                                          </p:val>
                                        </p:tav>
                                      </p:tavLst>
                                    </p:anim>
                                  </p:childTnLst>
                                </p:cTn>
                              </p:par>
                              <p:par>
                                <p:cTn id="51" presetID="45" presetClass="entr" presetSubtype="0" fill="hold" grpId="0" nodeType="withEffect">
                                  <p:stCondLst>
                                    <p:cond delay="10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2000"/>
                                        <p:tgtEl>
                                          <p:spTgt spid="39"/>
                                        </p:tgtEl>
                                      </p:cBhvr>
                                    </p:animEffect>
                                    <p:anim calcmode="lin" valueType="num">
                                      <p:cBhvr>
                                        <p:cTn id="54" dur="2000" fill="hold"/>
                                        <p:tgtEl>
                                          <p:spTgt spid="39"/>
                                        </p:tgtEl>
                                        <p:attrNameLst>
                                          <p:attrName>ppt_w</p:attrName>
                                        </p:attrNameLst>
                                      </p:cBhvr>
                                      <p:tavLst>
                                        <p:tav tm="0" fmla="#ppt_w*sin(2.5*pi*$)">
                                          <p:val>
                                            <p:fltVal val="0"/>
                                          </p:val>
                                        </p:tav>
                                        <p:tav tm="100000">
                                          <p:val>
                                            <p:fltVal val="1"/>
                                          </p:val>
                                        </p:tav>
                                      </p:tavLst>
                                    </p:anim>
                                    <p:anim calcmode="lin" valueType="num">
                                      <p:cBhvr>
                                        <p:cTn id="55" dur="2000" fill="hold"/>
                                        <p:tgtEl>
                                          <p:spTgt spid="39"/>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10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2000"/>
                                        <p:tgtEl>
                                          <p:spTgt spid="40"/>
                                        </p:tgtEl>
                                      </p:cBhvr>
                                    </p:animEffect>
                                    <p:anim calcmode="lin" valueType="num">
                                      <p:cBhvr>
                                        <p:cTn id="59" dur="2000" fill="hold"/>
                                        <p:tgtEl>
                                          <p:spTgt spid="40"/>
                                        </p:tgtEl>
                                        <p:attrNameLst>
                                          <p:attrName>ppt_w</p:attrName>
                                        </p:attrNameLst>
                                      </p:cBhvr>
                                      <p:tavLst>
                                        <p:tav tm="0" fmla="#ppt_w*sin(2.5*pi*$)">
                                          <p:val>
                                            <p:fltVal val="0"/>
                                          </p:val>
                                        </p:tav>
                                        <p:tav tm="100000">
                                          <p:val>
                                            <p:fltVal val="1"/>
                                          </p:val>
                                        </p:tav>
                                      </p:tavLst>
                                    </p:anim>
                                    <p:anim calcmode="lin" valueType="num">
                                      <p:cBhvr>
                                        <p:cTn id="60" dur="2000" fill="hold"/>
                                        <p:tgtEl>
                                          <p:spTgt spid="40"/>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p:stCondLst>
                                    <p:cond delay="100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2000"/>
                                        <p:tgtEl>
                                          <p:spTgt spid="47"/>
                                        </p:tgtEl>
                                      </p:cBhvr>
                                    </p:animEffect>
                                    <p:anim calcmode="lin" valueType="num">
                                      <p:cBhvr>
                                        <p:cTn id="64" dur="2000" fill="hold"/>
                                        <p:tgtEl>
                                          <p:spTgt spid="47"/>
                                        </p:tgtEl>
                                        <p:attrNameLst>
                                          <p:attrName>ppt_w</p:attrName>
                                        </p:attrNameLst>
                                      </p:cBhvr>
                                      <p:tavLst>
                                        <p:tav tm="0" fmla="#ppt_w*sin(2.5*pi*$)">
                                          <p:val>
                                            <p:fltVal val="0"/>
                                          </p:val>
                                        </p:tav>
                                        <p:tav tm="100000">
                                          <p:val>
                                            <p:fltVal val="1"/>
                                          </p:val>
                                        </p:tav>
                                      </p:tavLst>
                                    </p:anim>
                                    <p:anim calcmode="lin" valueType="num">
                                      <p:cBhvr>
                                        <p:cTn id="65" dur="2000" fill="hold"/>
                                        <p:tgtEl>
                                          <p:spTgt spid="47"/>
                                        </p:tgtEl>
                                        <p:attrNameLst>
                                          <p:attrName>ppt_h</p:attrName>
                                        </p:attrNameLst>
                                      </p:cBhvr>
                                      <p:tavLst>
                                        <p:tav tm="0">
                                          <p:val>
                                            <p:strVal val="#ppt_h"/>
                                          </p:val>
                                        </p:tav>
                                        <p:tav tm="100000">
                                          <p:val>
                                            <p:strVal val="#ppt_h"/>
                                          </p:val>
                                        </p:tav>
                                      </p:tavLst>
                                    </p:anim>
                                  </p:childTnLst>
                                </p:cTn>
                              </p:par>
                              <p:par>
                                <p:cTn id="66" presetID="22" presetClass="entr" presetSubtype="1" fill="hold" grpId="0" nodeType="withEffect">
                                  <p:stCondLst>
                                    <p:cond delay="250"/>
                                  </p:stCondLst>
                                  <p:childTnLst>
                                    <p:set>
                                      <p:cBhvr>
                                        <p:cTn id="67" dur="1" fill="hold">
                                          <p:stCondLst>
                                            <p:cond delay="0"/>
                                          </p:stCondLst>
                                        </p:cTn>
                                        <p:tgtEl>
                                          <p:spTgt spid="44"/>
                                        </p:tgtEl>
                                        <p:attrNameLst>
                                          <p:attrName>style.visibility</p:attrName>
                                        </p:attrNameLst>
                                      </p:cBhvr>
                                      <p:to>
                                        <p:strVal val="visible"/>
                                      </p:to>
                                    </p:set>
                                    <p:animEffect transition="in" filter="wipe(up)">
                                      <p:cBhvr>
                                        <p:cTn id="68" dur="500"/>
                                        <p:tgtEl>
                                          <p:spTgt spid="44"/>
                                        </p:tgtEl>
                                      </p:cBhvr>
                                    </p:animEffect>
                                  </p:childTnLst>
                                </p:cTn>
                              </p:par>
                              <p:par>
                                <p:cTn id="69" presetID="22" presetClass="entr" presetSubtype="1" fill="hold" grpId="0" nodeType="withEffect">
                                  <p:stCondLst>
                                    <p:cond delay="250"/>
                                  </p:stCondLst>
                                  <p:childTnLst>
                                    <p:set>
                                      <p:cBhvr>
                                        <p:cTn id="70" dur="1" fill="hold">
                                          <p:stCondLst>
                                            <p:cond delay="0"/>
                                          </p:stCondLst>
                                        </p:cTn>
                                        <p:tgtEl>
                                          <p:spTgt spid="48"/>
                                        </p:tgtEl>
                                        <p:attrNameLst>
                                          <p:attrName>style.visibility</p:attrName>
                                        </p:attrNameLst>
                                      </p:cBhvr>
                                      <p:to>
                                        <p:strVal val="visible"/>
                                      </p:to>
                                    </p:set>
                                    <p:animEffect transition="in" filter="wipe(up)">
                                      <p:cBhvr>
                                        <p:cTn id="71" dur="500"/>
                                        <p:tgtEl>
                                          <p:spTgt spid="48"/>
                                        </p:tgtEl>
                                      </p:cBhvr>
                                    </p:animEffect>
                                  </p:childTnLst>
                                </p:cTn>
                              </p:par>
                              <p:par>
                                <p:cTn id="72" presetID="22" presetClass="entr" presetSubtype="1" fill="hold" grpId="0" nodeType="withEffect">
                                  <p:stCondLst>
                                    <p:cond delay="250"/>
                                  </p:stCondLst>
                                  <p:childTnLst>
                                    <p:set>
                                      <p:cBhvr>
                                        <p:cTn id="73" dur="1" fill="hold">
                                          <p:stCondLst>
                                            <p:cond delay="0"/>
                                          </p:stCondLst>
                                        </p:cTn>
                                        <p:tgtEl>
                                          <p:spTgt spid="51"/>
                                        </p:tgtEl>
                                        <p:attrNameLst>
                                          <p:attrName>style.visibility</p:attrName>
                                        </p:attrNameLst>
                                      </p:cBhvr>
                                      <p:to>
                                        <p:strVal val="visible"/>
                                      </p:to>
                                    </p:set>
                                    <p:animEffect transition="in" filter="wipe(up)">
                                      <p:cBhvr>
                                        <p:cTn id="74" dur="500"/>
                                        <p:tgtEl>
                                          <p:spTgt spid="51"/>
                                        </p:tgtEl>
                                      </p:cBhvr>
                                    </p:animEffect>
                                  </p:childTnLst>
                                </p:cTn>
                              </p:par>
                            </p:childTnLst>
                          </p:cTn>
                        </p:par>
                        <p:par>
                          <p:cTn id="75" fill="hold">
                            <p:stCondLst>
                              <p:cond delay="2200"/>
                            </p:stCondLst>
                            <p:childTnLst>
                              <p:par>
                                <p:cTn id="76" presetID="42" presetClass="entr" presetSubtype="0" fill="hold" nodeType="after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1000"/>
                                        <p:tgtEl>
                                          <p:spTgt spid="116"/>
                                        </p:tgtEl>
                                      </p:cBhvr>
                                    </p:animEffect>
                                    <p:anim calcmode="lin" valueType="num">
                                      <p:cBhvr>
                                        <p:cTn id="79" dur="1000" fill="hold"/>
                                        <p:tgtEl>
                                          <p:spTgt spid="116"/>
                                        </p:tgtEl>
                                        <p:attrNameLst>
                                          <p:attrName>ppt_x</p:attrName>
                                        </p:attrNameLst>
                                      </p:cBhvr>
                                      <p:tavLst>
                                        <p:tav tm="0">
                                          <p:val>
                                            <p:strVal val="#ppt_x"/>
                                          </p:val>
                                        </p:tav>
                                        <p:tav tm="100000">
                                          <p:val>
                                            <p:strVal val="#ppt_x"/>
                                          </p:val>
                                        </p:tav>
                                      </p:tavLst>
                                    </p:anim>
                                    <p:anim calcmode="lin" valueType="num">
                                      <p:cBhvr>
                                        <p:cTn id="80"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28" grpId="0"/>
      <p:bldP spid="79" grpId="0" bldLvl="0" animBg="1"/>
      <p:bldP spid="80" grpId="0"/>
      <p:bldP spid="84" grpId="0" bldLvl="0" animBg="1"/>
      <p:bldP spid="88" grpId="0" bldLvl="0" animBg="1"/>
      <p:bldP spid="100" grpId="0" bldLvl="0" animBg="1"/>
      <p:bldP spid="39" grpId="0" bldLvl="0" animBg="1"/>
      <p:bldP spid="40" grpId="0" bldLvl="0" animBg="1"/>
      <p:bldP spid="47" grpId="0" bldLvl="0" animBg="1"/>
      <p:bldP spid="44" grpId="0"/>
      <p:bldP spid="48"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5</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rgbClr val="FF0000"/>
                </a:solidFill>
                <a:latin typeface="微软雅黑" panose="020B0503020204020204" pitchFamily="34" charset="-122"/>
                <a:ea typeface="微软雅黑" panose="020B0503020204020204" pitchFamily="34" charset="-122"/>
              </a:rPr>
              <a:t>HTTP</a:t>
            </a:r>
            <a:r>
              <a:rPr lang="zh-CN" altLang="en-US" sz="2100" dirty="0">
                <a:solidFill>
                  <a:srgbClr val="FF0000"/>
                </a:solidFill>
                <a:latin typeface="微软雅黑" panose="020B0503020204020204" pitchFamily="34" charset="-122"/>
                <a:ea typeface="微软雅黑" panose="020B0503020204020204" pitchFamily="34" charset="-122"/>
              </a:rPr>
              <a:t>协议那些事</a:t>
            </a:r>
            <a:endParaRPr lang="zh-CN" altLang="en-US"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21</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6" name="图片 5"/>
          <p:cNvPicPr>
            <a:picLocks noChangeAspect="1"/>
          </p:cNvPicPr>
          <p:nvPr/>
        </p:nvPicPr>
        <p:blipFill>
          <a:blip r:embed="rId2"/>
          <a:stretch>
            <a:fillRect/>
          </a:stretch>
        </p:blipFill>
        <p:spPr>
          <a:xfrm>
            <a:off x="3085465" y="2838450"/>
            <a:ext cx="1921510" cy="1349375"/>
          </a:xfrm>
          <a:prstGeom prst="rect">
            <a:avLst/>
          </a:prstGeom>
        </p:spPr>
      </p:pic>
      <p:sp>
        <p:nvSpPr>
          <p:cNvPr id="7" name="文本框 6"/>
          <p:cNvSpPr txBox="1"/>
          <p:nvPr/>
        </p:nvSpPr>
        <p:spPr>
          <a:xfrm>
            <a:off x="981075" y="762635"/>
            <a:ext cx="2268220" cy="368300"/>
          </a:xfrm>
          <a:prstGeom prst="rect">
            <a:avLst/>
          </a:prstGeom>
          <a:noFill/>
        </p:spPr>
        <p:txBody>
          <a:bodyPr wrap="none" rtlCol="0">
            <a:spAutoFit/>
          </a:bodyPr>
          <a:p>
            <a:r>
              <a:rPr lang="zh-CN" altLang="en-US"/>
              <a:t>一、</a:t>
            </a:r>
            <a:r>
              <a:rPr lang="en-US" altLang="zh-CN"/>
              <a:t>HTTP</a:t>
            </a:r>
            <a:r>
              <a:rPr lang="zh-CN" altLang="en-US"/>
              <a:t>协议是什么</a:t>
            </a:r>
            <a:endParaRPr lang="zh-CN" altLang="en-US"/>
          </a:p>
        </p:txBody>
      </p:sp>
      <p:sp>
        <p:nvSpPr>
          <p:cNvPr id="9" name="文本框 8"/>
          <p:cNvSpPr txBox="1"/>
          <p:nvPr/>
        </p:nvSpPr>
        <p:spPr>
          <a:xfrm>
            <a:off x="1006475" y="2087880"/>
            <a:ext cx="1097280" cy="368300"/>
          </a:xfrm>
          <a:prstGeom prst="rect">
            <a:avLst/>
          </a:prstGeom>
          <a:noFill/>
        </p:spPr>
        <p:txBody>
          <a:bodyPr wrap="none" rtlCol="0">
            <a:spAutoFit/>
          </a:bodyPr>
          <a:p>
            <a:r>
              <a:rPr lang="zh-CN" altLang="en-US"/>
              <a:t>二、报文</a:t>
            </a:r>
            <a:endParaRPr lang="zh-CN" altLang="en-US"/>
          </a:p>
        </p:txBody>
      </p:sp>
      <p:sp>
        <p:nvSpPr>
          <p:cNvPr id="3" name="文本框 2"/>
          <p:cNvSpPr txBox="1"/>
          <p:nvPr/>
        </p:nvSpPr>
        <p:spPr>
          <a:xfrm>
            <a:off x="1386840" y="1282065"/>
            <a:ext cx="6640830" cy="521970"/>
          </a:xfrm>
          <a:prstGeom prst="rect">
            <a:avLst/>
          </a:prstGeom>
          <a:noFill/>
        </p:spPr>
        <p:txBody>
          <a:bodyPr wrap="square" rtlCol="0">
            <a:spAutoFit/>
          </a:bodyPr>
          <a:p>
            <a:pPr algn="l"/>
            <a:r>
              <a:rPr lang="zh-CN" altLang="en-US" sz="1400"/>
              <a:t>超文本传输协议（HTTP，HyperText Transfer Protocol)是用于从web服务器传输超文本到web浏览器的传送协议。所有的WWW文件都必须遵守这个标准</a:t>
            </a:r>
            <a:endParaRPr lang="zh-CN" altLang="en-US" sz="1400"/>
          </a:p>
        </p:txBody>
      </p:sp>
      <p:sp>
        <p:nvSpPr>
          <p:cNvPr id="4" name="椭圆形标注 3"/>
          <p:cNvSpPr/>
          <p:nvPr/>
        </p:nvSpPr>
        <p:spPr>
          <a:xfrm>
            <a:off x="907415" y="2576830"/>
            <a:ext cx="1894840" cy="826135"/>
          </a:xfrm>
          <a:prstGeom prst="wedgeEllipseCallout">
            <a:avLst>
              <a:gd name="adj1" fmla="val 65583"/>
              <a:gd name="adj2" fmla="val 7878"/>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091565" y="2636520"/>
            <a:ext cx="1710690" cy="706755"/>
          </a:xfrm>
          <a:prstGeom prst="rect">
            <a:avLst/>
          </a:prstGeom>
          <a:noFill/>
        </p:spPr>
        <p:txBody>
          <a:bodyPr wrap="square" rtlCol="0" anchor="t">
            <a:spAutoFit/>
          </a:bodyPr>
          <a:p>
            <a:r>
              <a:rPr lang="zh-CN" altLang="en-US" sz="1000" b="1"/>
              <a:t>需要处理的内容和某些属性。在客户端和服务器处理时起至关重要作用的信息几乎都在这边</a:t>
            </a:r>
            <a:endParaRPr lang="zh-CN" altLang="en-US" sz="1000" b="1"/>
          </a:p>
        </p:txBody>
      </p:sp>
      <p:sp>
        <p:nvSpPr>
          <p:cNvPr id="8" name="椭圆形标注 7"/>
          <p:cNvSpPr/>
          <p:nvPr/>
        </p:nvSpPr>
        <p:spPr>
          <a:xfrm>
            <a:off x="1007110" y="3703320"/>
            <a:ext cx="1577340" cy="910590"/>
          </a:xfrm>
          <a:prstGeom prst="wedgeEllipseCallout">
            <a:avLst>
              <a:gd name="adj1" fmla="val 77254"/>
              <a:gd name="adj2" fmla="val -30125"/>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125855" y="3753485"/>
            <a:ext cx="1458595" cy="860425"/>
          </a:xfrm>
          <a:prstGeom prst="rect">
            <a:avLst/>
          </a:prstGeom>
          <a:noFill/>
        </p:spPr>
        <p:txBody>
          <a:bodyPr wrap="square" rtlCol="0" anchor="t">
            <a:spAutoFit/>
          </a:bodyPr>
          <a:p>
            <a:r>
              <a:rPr lang="zh-CN" altLang="en-US" sz="1000" b="1"/>
              <a:t>应该被发送的数据（不需要发送数据时可没有报文主体）所需要的用户和资源的信息都在这里</a:t>
            </a:r>
            <a:endParaRPr lang="zh-CN" altLang="en-US" sz="1000" b="1"/>
          </a:p>
        </p:txBody>
      </p:sp>
      <p:sp>
        <p:nvSpPr>
          <p:cNvPr id="15" name="文本框 14"/>
          <p:cNvSpPr txBox="1"/>
          <p:nvPr/>
        </p:nvSpPr>
        <p:spPr>
          <a:xfrm>
            <a:off x="5413375" y="2882900"/>
            <a:ext cx="1065530" cy="1260475"/>
          </a:xfrm>
          <a:prstGeom prst="rect">
            <a:avLst/>
          </a:prstGeom>
          <a:noFill/>
        </p:spPr>
        <p:txBody>
          <a:bodyPr wrap="square" rtlCol="0">
            <a:spAutoFit/>
          </a:bodyPr>
          <a:p>
            <a:r>
              <a:rPr lang="zh-CN" altLang="en-US" sz="1400" b="1"/>
              <a:t>请求报文</a:t>
            </a:r>
            <a:endParaRPr lang="zh-CN" altLang="en-US" sz="1400" b="1"/>
          </a:p>
          <a:p>
            <a:endParaRPr lang="zh-CN" altLang="en-US" sz="1400"/>
          </a:p>
          <a:p>
            <a:r>
              <a:rPr lang="zh-CN" altLang="en-US" sz="1200"/>
              <a:t>报文首部：</a:t>
            </a:r>
            <a:endParaRPr lang="zh-CN" altLang="en-US" sz="1200"/>
          </a:p>
          <a:p>
            <a:r>
              <a:rPr lang="zh-CN" altLang="en-US" sz="1200"/>
              <a:t>    请求行</a:t>
            </a:r>
            <a:endParaRPr lang="zh-CN" altLang="en-US" sz="1200"/>
          </a:p>
          <a:p>
            <a:r>
              <a:rPr lang="en-US" altLang="zh-CN" sz="1200"/>
              <a:t>    </a:t>
            </a:r>
            <a:r>
              <a:rPr lang="zh-CN" altLang="en-US" sz="1200"/>
              <a:t>请求首部</a:t>
            </a:r>
            <a:endParaRPr lang="zh-CN" altLang="en-US" sz="1200"/>
          </a:p>
          <a:p>
            <a:r>
              <a:rPr lang="zh-CN" altLang="en-US" sz="1200"/>
              <a:t>报文主体</a:t>
            </a:r>
            <a:endParaRPr lang="zh-CN" altLang="en-US" sz="1200"/>
          </a:p>
        </p:txBody>
      </p:sp>
      <p:sp>
        <p:nvSpPr>
          <p:cNvPr id="16" name="文本框 15"/>
          <p:cNvSpPr txBox="1"/>
          <p:nvPr/>
        </p:nvSpPr>
        <p:spPr>
          <a:xfrm>
            <a:off x="6787515" y="2882900"/>
            <a:ext cx="1065530" cy="1260475"/>
          </a:xfrm>
          <a:prstGeom prst="rect">
            <a:avLst/>
          </a:prstGeom>
          <a:noFill/>
        </p:spPr>
        <p:txBody>
          <a:bodyPr wrap="square" rtlCol="0">
            <a:spAutoFit/>
          </a:bodyPr>
          <a:p>
            <a:r>
              <a:rPr lang="zh-CN" altLang="en-US" sz="1400" b="1"/>
              <a:t>响应报文</a:t>
            </a:r>
            <a:endParaRPr lang="zh-CN" altLang="en-US" sz="1400" b="1"/>
          </a:p>
          <a:p>
            <a:endParaRPr lang="zh-CN" altLang="en-US" sz="1400"/>
          </a:p>
          <a:p>
            <a:r>
              <a:rPr lang="zh-CN" altLang="en-US" sz="1200"/>
              <a:t>报文首部：</a:t>
            </a:r>
            <a:endParaRPr lang="zh-CN" altLang="en-US" sz="1200"/>
          </a:p>
          <a:p>
            <a:r>
              <a:rPr lang="zh-CN" altLang="en-US" sz="1200"/>
              <a:t>    响应行</a:t>
            </a:r>
            <a:endParaRPr lang="zh-CN" altLang="en-US" sz="1200"/>
          </a:p>
          <a:p>
            <a:r>
              <a:rPr lang="en-US" altLang="zh-CN" sz="1200"/>
              <a:t>    </a:t>
            </a:r>
            <a:r>
              <a:rPr lang="zh-CN" altLang="en-US" sz="1200"/>
              <a:t>响应首部</a:t>
            </a:r>
            <a:endParaRPr lang="zh-CN" altLang="en-US" sz="1200"/>
          </a:p>
          <a:p>
            <a:r>
              <a:rPr lang="zh-CN" altLang="en-US" sz="1200"/>
              <a:t>报文主体</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22</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grpSp>
        <p:nvGrpSpPr>
          <p:cNvPr id="8" name="组合 7"/>
          <p:cNvGrpSpPr/>
          <p:nvPr/>
        </p:nvGrpSpPr>
        <p:grpSpPr>
          <a:xfrm>
            <a:off x="826135" y="683260"/>
            <a:ext cx="4293870" cy="4292600"/>
            <a:chOff x="4280" y="1020"/>
            <a:chExt cx="6762" cy="6760"/>
          </a:xfrm>
        </p:grpSpPr>
        <p:pic>
          <p:nvPicPr>
            <p:cNvPr id="5" name="图片 4"/>
            <p:cNvPicPr>
              <a:picLocks noChangeAspect="1"/>
            </p:cNvPicPr>
            <p:nvPr/>
          </p:nvPicPr>
          <p:blipFill>
            <a:blip r:embed="rId2"/>
            <a:stretch>
              <a:fillRect/>
            </a:stretch>
          </p:blipFill>
          <p:spPr>
            <a:xfrm>
              <a:off x="4332" y="1454"/>
              <a:ext cx="6607" cy="2156"/>
            </a:xfrm>
            <a:prstGeom prst="rect">
              <a:avLst/>
            </a:prstGeom>
          </p:spPr>
        </p:pic>
        <p:pic>
          <p:nvPicPr>
            <p:cNvPr id="6" name="图片 5"/>
            <p:cNvPicPr>
              <a:picLocks noChangeAspect="1"/>
            </p:cNvPicPr>
            <p:nvPr/>
          </p:nvPicPr>
          <p:blipFill>
            <a:blip r:embed="rId3"/>
            <a:stretch>
              <a:fillRect/>
            </a:stretch>
          </p:blipFill>
          <p:spPr>
            <a:xfrm>
              <a:off x="4332" y="4106"/>
              <a:ext cx="6711" cy="3675"/>
            </a:xfrm>
            <a:prstGeom prst="rect">
              <a:avLst/>
            </a:prstGeom>
          </p:spPr>
        </p:pic>
        <p:sp>
          <p:nvSpPr>
            <p:cNvPr id="3" name="文本框 2"/>
            <p:cNvSpPr txBox="1"/>
            <p:nvPr/>
          </p:nvSpPr>
          <p:spPr>
            <a:xfrm>
              <a:off x="4280" y="1020"/>
              <a:ext cx="1248" cy="434"/>
            </a:xfrm>
            <a:prstGeom prst="rect">
              <a:avLst/>
            </a:prstGeom>
            <a:noFill/>
          </p:spPr>
          <p:txBody>
            <a:bodyPr wrap="none" rtlCol="0">
              <a:spAutoFit/>
            </a:bodyPr>
            <a:p>
              <a:r>
                <a:rPr lang="zh-CN" altLang="en-US" sz="1200"/>
                <a:t>请求报文</a:t>
              </a:r>
              <a:endParaRPr lang="zh-CN" altLang="en-US" sz="1200"/>
            </a:p>
          </p:txBody>
        </p:sp>
        <p:sp>
          <p:nvSpPr>
            <p:cNvPr id="4" name="文本框 3"/>
            <p:cNvSpPr txBox="1"/>
            <p:nvPr/>
          </p:nvSpPr>
          <p:spPr>
            <a:xfrm>
              <a:off x="4332" y="3672"/>
              <a:ext cx="1248" cy="434"/>
            </a:xfrm>
            <a:prstGeom prst="rect">
              <a:avLst/>
            </a:prstGeom>
            <a:noFill/>
          </p:spPr>
          <p:txBody>
            <a:bodyPr wrap="none" rtlCol="0">
              <a:spAutoFit/>
            </a:bodyPr>
            <a:p>
              <a:r>
                <a:rPr lang="zh-CN" altLang="en-US" sz="1200"/>
                <a:t>响应报文</a:t>
              </a:r>
              <a:endParaRPr lang="zh-CN" altLang="en-US" sz="1200"/>
            </a:p>
          </p:txBody>
        </p:sp>
      </p:grpSp>
      <p:sp>
        <p:nvSpPr>
          <p:cNvPr id="9" name="文本框 8"/>
          <p:cNvSpPr txBox="1"/>
          <p:nvPr/>
        </p:nvSpPr>
        <p:spPr>
          <a:xfrm>
            <a:off x="5054600" y="958850"/>
            <a:ext cx="2860040" cy="306705"/>
          </a:xfrm>
          <a:prstGeom prst="rect">
            <a:avLst/>
          </a:prstGeom>
          <a:noFill/>
        </p:spPr>
        <p:txBody>
          <a:bodyPr wrap="none" rtlCol="0">
            <a:spAutoFit/>
          </a:bodyPr>
          <a:p>
            <a:r>
              <a:rPr lang="zh-CN" altLang="en-US" sz="1400"/>
              <a:t>请求行：请求方法 </a:t>
            </a:r>
            <a:r>
              <a:rPr lang="en-US" altLang="zh-CN" sz="1400"/>
              <a:t>URL </a:t>
            </a:r>
            <a:r>
              <a:rPr lang="zh-CN" altLang="en-US" sz="1400"/>
              <a:t>版本及协议</a:t>
            </a:r>
            <a:endParaRPr lang="zh-CN" altLang="en-US" sz="1400"/>
          </a:p>
        </p:txBody>
      </p:sp>
      <p:sp>
        <p:nvSpPr>
          <p:cNvPr id="10" name="文本框 9"/>
          <p:cNvSpPr txBox="1"/>
          <p:nvPr/>
        </p:nvSpPr>
        <p:spPr>
          <a:xfrm>
            <a:off x="5167630" y="2642870"/>
            <a:ext cx="3187700" cy="306705"/>
          </a:xfrm>
          <a:prstGeom prst="rect">
            <a:avLst/>
          </a:prstGeom>
          <a:noFill/>
        </p:spPr>
        <p:txBody>
          <a:bodyPr wrap="none" rtlCol="0">
            <a:spAutoFit/>
          </a:bodyPr>
          <a:p>
            <a:r>
              <a:rPr lang="zh-CN" altLang="en-US" sz="1400"/>
              <a:t>响应行：状态码  原因短语  协议及版本</a:t>
            </a:r>
            <a:endParaRPr lang="zh-CN" altLang="en-US" sz="1400"/>
          </a:p>
        </p:txBody>
      </p:sp>
      <p:sp>
        <p:nvSpPr>
          <p:cNvPr id="11" name="文本框 10"/>
          <p:cNvSpPr txBox="1"/>
          <p:nvPr/>
        </p:nvSpPr>
        <p:spPr>
          <a:xfrm>
            <a:off x="5054600" y="1463675"/>
            <a:ext cx="2903220" cy="521970"/>
          </a:xfrm>
          <a:prstGeom prst="rect">
            <a:avLst/>
          </a:prstGeom>
          <a:noFill/>
        </p:spPr>
        <p:txBody>
          <a:bodyPr wrap="square" rtlCol="0">
            <a:spAutoFit/>
          </a:bodyPr>
          <a:p>
            <a:r>
              <a:rPr lang="zh-CN" altLang="en-US" sz="1400"/>
              <a:t>首部字段：包含表示请求和响应的各种条件和属性的各种首部</a:t>
            </a:r>
            <a:endParaRPr lang="zh-CN" altLang="en-US" sz="1400"/>
          </a:p>
        </p:txBody>
      </p:sp>
      <p:sp>
        <p:nvSpPr>
          <p:cNvPr id="12" name="文本框 11"/>
          <p:cNvSpPr txBox="1"/>
          <p:nvPr/>
        </p:nvSpPr>
        <p:spPr>
          <a:xfrm>
            <a:off x="5167630" y="3072765"/>
            <a:ext cx="2903220" cy="521970"/>
          </a:xfrm>
          <a:prstGeom prst="rect">
            <a:avLst/>
          </a:prstGeom>
          <a:noFill/>
        </p:spPr>
        <p:txBody>
          <a:bodyPr wrap="square" rtlCol="0">
            <a:spAutoFit/>
          </a:bodyPr>
          <a:p>
            <a:r>
              <a:rPr lang="zh-CN" altLang="en-US" sz="1400"/>
              <a:t>首部字段：包含表示请求和响应的各种条件和属性的各种首部</a:t>
            </a:r>
            <a:endParaRPr lang="zh-CN" altLang="en-US" sz="1400"/>
          </a:p>
        </p:txBody>
      </p:sp>
      <p:sp>
        <p:nvSpPr>
          <p:cNvPr id="13" name="文本框 12"/>
          <p:cNvSpPr txBox="1"/>
          <p:nvPr/>
        </p:nvSpPr>
        <p:spPr>
          <a:xfrm>
            <a:off x="5120640" y="4297045"/>
            <a:ext cx="894080" cy="306705"/>
          </a:xfrm>
          <a:prstGeom prst="rect">
            <a:avLst/>
          </a:prstGeom>
          <a:noFill/>
        </p:spPr>
        <p:txBody>
          <a:bodyPr wrap="none" rtlCol="0">
            <a:spAutoFit/>
          </a:bodyPr>
          <a:p>
            <a:r>
              <a:rPr lang="zh-CN" altLang="en-US" sz="1400"/>
              <a:t>报文主体</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23</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767715"/>
            <a:ext cx="1554480" cy="368300"/>
          </a:xfrm>
          <a:prstGeom prst="rect">
            <a:avLst/>
          </a:prstGeom>
          <a:noFill/>
        </p:spPr>
        <p:txBody>
          <a:bodyPr wrap="none" rtlCol="0">
            <a:spAutoFit/>
          </a:bodyPr>
          <a:p>
            <a:r>
              <a:rPr lang="zh-CN" altLang="en-US"/>
              <a:t>三、</a:t>
            </a:r>
            <a:r>
              <a:rPr lang="zh-CN" altLang="en-US">
                <a:solidFill>
                  <a:srgbClr val="FF0000"/>
                </a:solidFill>
              </a:rPr>
              <a:t>请求方法</a:t>
            </a:r>
            <a:endParaRPr lang="zh-CN" altLang="en-US">
              <a:solidFill>
                <a:srgbClr val="FF0000"/>
              </a:solidFill>
            </a:endParaRPr>
          </a:p>
        </p:txBody>
      </p:sp>
      <p:sp>
        <p:nvSpPr>
          <p:cNvPr id="5" name="文本框 4"/>
          <p:cNvSpPr txBox="1"/>
          <p:nvPr/>
        </p:nvSpPr>
        <p:spPr>
          <a:xfrm>
            <a:off x="732155" y="1238250"/>
            <a:ext cx="7345045" cy="3230245"/>
          </a:xfrm>
          <a:prstGeom prst="rect">
            <a:avLst/>
          </a:prstGeom>
          <a:noFill/>
        </p:spPr>
        <p:txBody>
          <a:bodyPr wrap="square" rtlCol="0" anchor="t">
            <a:spAutoFit/>
          </a:bodyPr>
          <a:p>
            <a:r>
              <a:rPr lang="zh-CN" altLang="en-US" sz="1200"/>
              <a:t>GET: 获取资源</a:t>
            </a:r>
            <a:endParaRPr lang="zh-CN" altLang="en-US" sz="1200"/>
          </a:p>
          <a:p>
            <a:r>
              <a:rPr lang="zh-CN" altLang="en-US" sz="1200"/>
              <a:t>POST: 传输主体内容</a:t>
            </a:r>
            <a:endParaRPr lang="zh-CN" altLang="en-US" sz="1200"/>
          </a:p>
          <a:p>
            <a:endParaRPr lang="zh-CN" altLang="en-US" sz="1200"/>
          </a:p>
          <a:p>
            <a:r>
              <a:rPr lang="zh-CN" altLang="en-US" sz="1200">
                <a:sym typeface="+mn-ea"/>
              </a:rPr>
              <a:t>GET 和 POST请求比较相似，说一下他们的区别？</a:t>
            </a:r>
            <a:endParaRPr lang="zh-CN" altLang="en-US" sz="1200"/>
          </a:p>
          <a:p>
            <a:r>
              <a:rPr lang="zh-CN" altLang="en-US" sz="1200">
                <a:sym typeface="+mn-ea"/>
              </a:rPr>
              <a:t>    其实GET请求和POST请求本质上没有什么区别，因为他们底层都是TCP链接。</a:t>
            </a:r>
            <a:endParaRPr lang="zh-CN" altLang="en-US" sz="1200"/>
          </a:p>
          <a:p>
            <a:r>
              <a:rPr lang="zh-CN" altLang="en-US" sz="1200">
                <a:sym typeface="+mn-ea"/>
              </a:rPr>
              <a:t>    （1）那为什么GET请求参数要放到URL中，而POST要放到body里呢。只不过是在请求的时候，为了交互数据的时候能更清晰一些，HTTP协议规定GET要放到</a:t>
            </a:r>
            <a:r>
              <a:rPr lang="en-US" altLang="zh-CN" sz="1200">
                <a:sym typeface="+mn-ea"/>
              </a:rPr>
              <a:t>ur</a:t>
            </a:r>
            <a:r>
              <a:rPr lang="zh-CN" altLang="en-US" sz="1200">
                <a:sym typeface="+mn-ea"/>
              </a:rPr>
              <a:t>l中</a:t>
            </a:r>
            <a:endParaRPr lang="zh-CN" altLang="en-US" sz="1200"/>
          </a:p>
          <a:p>
            <a:r>
              <a:rPr lang="zh-CN" altLang="en-US" sz="1200">
                <a:sym typeface="+mn-ea"/>
              </a:rPr>
              <a:t>    （2）GET请求在URL中传送的参数是有长度限制的，而POST么有</a:t>
            </a:r>
            <a:endParaRPr lang="zh-CN" altLang="en-US" sz="1200"/>
          </a:p>
          <a:p>
            <a:r>
              <a:rPr lang="zh-CN" altLang="en-US" sz="1200">
                <a:sym typeface="+mn-ea"/>
              </a:rPr>
              <a:t>        一次传输数据量太大对浏览器和服务器都是很大负担。而且如果服务器不做处理的话，恶意攻击传入大量数据容易导致服务器崩溃。</a:t>
            </a:r>
            <a:endParaRPr lang="zh-CN" altLang="en-US" sz="1200"/>
          </a:p>
          <a:p>
            <a:r>
              <a:rPr lang="zh-CN" altLang="en-US" sz="1200">
                <a:sym typeface="+mn-ea"/>
              </a:rPr>
              <a:t>    （3）至于说POST请求比GET请求安全，那仅仅是因为get放到了url中而已。</a:t>
            </a:r>
            <a:endParaRPr lang="zh-CN" altLang="en-US" sz="1200"/>
          </a:p>
          <a:p>
            <a:endParaRPr lang="zh-CN" altLang="en-US" sz="1200"/>
          </a:p>
          <a:p>
            <a:r>
              <a:rPr lang="zh-CN" altLang="en-US" sz="1200">
                <a:sym typeface="+mn-ea"/>
              </a:rPr>
              <a:t>PUT: 传输文件</a:t>
            </a:r>
            <a:endParaRPr lang="zh-CN" altLang="en-US" sz="1200">
              <a:sym typeface="+mn-ea"/>
            </a:endParaRPr>
          </a:p>
          <a:p>
            <a:r>
              <a:rPr lang="zh-CN" altLang="en-US" sz="1200">
                <a:sym typeface="+mn-ea"/>
              </a:rPr>
              <a:t>DELETE: 删除文件</a:t>
            </a:r>
            <a:endParaRPr lang="zh-CN" altLang="en-US" sz="1200"/>
          </a:p>
          <a:p>
            <a:r>
              <a:rPr lang="zh-CN" altLang="en-US" sz="1200">
                <a:sym typeface="+mn-ea"/>
              </a:rPr>
              <a:t>OPTIONS: 查询支持的方法</a:t>
            </a:r>
            <a:endParaRPr lang="zh-CN" altLang="en-US" sz="1200">
              <a:sym typeface="+mn-ea"/>
            </a:endParaRPr>
          </a:p>
          <a:p>
            <a:r>
              <a:rPr lang="en-US" altLang="zh-CN" sz="1200"/>
              <a:t>HEAD: </a:t>
            </a:r>
            <a:r>
              <a:rPr lang="zh-CN" altLang="en-US" sz="1200"/>
              <a:t>获得报文首部</a:t>
            </a:r>
            <a:endParaRPr lang="zh-CN" altLang="en-US" sz="1000"/>
          </a:p>
          <a:p>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24</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767715"/>
            <a:ext cx="1006475" cy="368300"/>
          </a:xfrm>
          <a:prstGeom prst="rect">
            <a:avLst/>
          </a:prstGeom>
          <a:noFill/>
        </p:spPr>
        <p:txBody>
          <a:bodyPr wrap="none" rtlCol="0">
            <a:spAutoFit/>
          </a:bodyPr>
          <a:p>
            <a:r>
              <a:rPr lang="zh-CN" altLang="en-US"/>
              <a:t>四、</a:t>
            </a:r>
            <a:r>
              <a:rPr lang="en-US" altLang="zh-CN"/>
              <a:t>URL</a:t>
            </a:r>
            <a:endParaRPr lang="en-US" altLang="zh-CN"/>
          </a:p>
        </p:txBody>
      </p:sp>
      <p:pic>
        <p:nvPicPr>
          <p:cNvPr id="6" name="图片 5"/>
          <p:cNvPicPr>
            <a:picLocks noChangeAspect="1"/>
          </p:cNvPicPr>
          <p:nvPr/>
        </p:nvPicPr>
        <p:blipFill>
          <a:blip r:embed="rId2"/>
          <a:stretch>
            <a:fillRect/>
          </a:stretch>
        </p:blipFill>
        <p:spPr>
          <a:xfrm>
            <a:off x="1116965" y="1214755"/>
            <a:ext cx="6910070" cy="744220"/>
          </a:xfrm>
          <a:prstGeom prst="rect">
            <a:avLst/>
          </a:prstGeom>
        </p:spPr>
      </p:pic>
      <p:sp>
        <p:nvSpPr>
          <p:cNvPr id="7" name="文本框 6"/>
          <p:cNvSpPr txBox="1"/>
          <p:nvPr/>
        </p:nvSpPr>
        <p:spPr>
          <a:xfrm>
            <a:off x="1029970" y="2312670"/>
            <a:ext cx="7792720" cy="2091690"/>
          </a:xfrm>
          <a:prstGeom prst="rect">
            <a:avLst/>
          </a:prstGeom>
          <a:noFill/>
        </p:spPr>
        <p:txBody>
          <a:bodyPr wrap="square" rtlCol="0">
            <a:spAutoFit/>
          </a:bodyPr>
          <a:p>
            <a:pPr algn="l"/>
            <a:r>
              <a:rPr lang="zh-CN" altLang="en-US" sz="1400"/>
              <a:t>协议：http:/https: 不区分大小写</a:t>
            </a:r>
            <a:endParaRPr lang="zh-CN" altLang="en-US" sz="1400"/>
          </a:p>
          <a:p>
            <a:pPr algn="l"/>
            <a:r>
              <a:rPr lang="zh-CN" altLang="en-US" sz="1400"/>
              <a:t>登录信息：用户名和密码从服务器获取资源师必要的登录信息。此项可选</a:t>
            </a:r>
            <a:endParaRPr lang="zh-CN" altLang="en-US" sz="1400"/>
          </a:p>
          <a:p>
            <a:pPr algn="l"/>
            <a:r>
              <a:rPr lang="zh-CN" altLang="en-US" sz="1400"/>
              <a:t>域名：</a:t>
            </a:r>
            <a:endParaRPr lang="zh-CN" altLang="en-US" sz="1400"/>
          </a:p>
          <a:p>
            <a:pPr algn="l"/>
            <a:r>
              <a:rPr lang="zh-CN" altLang="en-US" sz="1400"/>
              <a:t>        </a:t>
            </a:r>
            <a:r>
              <a:rPr lang="zh-CN" altLang="en-US" sz="1200"/>
              <a:t>chanke.com一级域名</a:t>
            </a:r>
            <a:endParaRPr lang="zh-CN" altLang="en-US" sz="1200"/>
          </a:p>
          <a:p>
            <a:pPr algn="l"/>
            <a:r>
              <a:rPr lang="zh-CN" altLang="en-US" sz="1200"/>
              <a:t>        www.chanke.com二级域名（也称子域名）</a:t>
            </a:r>
            <a:endParaRPr lang="zh-CN" altLang="en-US" sz="1200"/>
          </a:p>
          <a:p>
            <a:pPr algn="l"/>
            <a:r>
              <a:rPr lang="zh-CN" altLang="en-US" sz="1200"/>
              <a:t>        aa.bb.chanke.com 三级域名</a:t>
            </a:r>
            <a:endParaRPr lang="zh-CN" altLang="en-US" sz="1200"/>
          </a:p>
          <a:p>
            <a:pPr algn="l"/>
            <a:endParaRPr lang="zh-CN" altLang="en-US" sz="1200"/>
          </a:p>
          <a:p>
            <a:pPr algn="l"/>
            <a:r>
              <a:rPr lang="zh-CN" altLang="en-US" sz="1200"/>
              <a:t>        后面的com属于顶级域名，还有和很多顶级域名</a:t>
            </a:r>
            <a:endParaRPr lang="zh-CN" altLang="en-US" sz="1200"/>
          </a:p>
          <a:p>
            <a:pPr algn="l"/>
            <a:r>
              <a:rPr lang="zh-CN" altLang="en-US" sz="1200"/>
              <a:t>        com（商业机构） net（互联网服务的机构）  org(非盈利组织) cn（中国） com.cn(中国商业机构)</a:t>
            </a:r>
            <a:endParaRPr lang="zh-CN" altLang="en-US" sz="1200"/>
          </a:p>
          <a:p>
            <a:pPr algn="l"/>
            <a:r>
              <a:rPr lang="zh-CN" altLang="en-US" sz="1400"/>
              <a:t>端口：服务器连接的网络端口号（可省略。</a:t>
            </a:r>
            <a:r>
              <a:rPr lang="en-US" altLang="zh-CN" sz="1400"/>
              <a:t>:</a:t>
            </a:r>
            <a:r>
              <a:rPr lang="zh-CN" altLang="en-US" sz="1400"/>
              <a:t>80 </a:t>
            </a:r>
            <a:r>
              <a:rPr lang="en-US" altLang="zh-CN" sz="1400"/>
              <a:t>:</a:t>
            </a:r>
            <a:r>
              <a:rPr lang="zh-CN" altLang="en-US" sz="1400"/>
              <a:t>443）</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25</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767715"/>
            <a:ext cx="1783080" cy="368300"/>
          </a:xfrm>
          <a:prstGeom prst="rect">
            <a:avLst/>
          </a:prstGeom>
          <a:noFill/>
        </p:spPr>
        <p:txBody>
          <a:bodyPr wrap="none" rtlCol="0">
            <a:spAutoFit/>
          </a:bodyPr>
          <a:p>
            <a:r>
              <a:rPr lang="zh-CN" altLang="en-US"/>
              <a:t>五、协议及版本</a:t>
            </a:r>
            <a:endParaRPr lang="en-US" altLang="zh-CN"/>
          </a:p>
        </p:txBody>
      </p:sp>
      <p:sp>
        <p:nvSpPr>
          <p:cNvPr id="3" name="文本框 2"/>
          <p:cNvSpPr txBox="1"/>
          <p:nvPr/>
        </p:nvSpPr>
        <p:spPr>
          <a:xfrm>
            <a:off x="1057275" y="1490345"/>
            <a:ext cx="7461250" cy="922020"/>
          </a:xfrm>
          <a:prstGeom prst="rect">
            <a:avLst/>
          </a:prstGeom>
          <a:noFill/>
        </p:spPr>
        <p:txBody>
          <a:bodyPr wrap="square" rtlCol="0">
            <a:spAutoFit/>
          </a:bodyPr>
          <a:p>
            <a:pPr algn="l"/>
            <a:r>
              <a:rPr lang="zh-CN" altLang="en-US"/>
              <a:t>HTML/1.0 非持久连接。但是通过非标准手段也可以实现持久连接</a:t>
            </a:r>
            <a:endParaRPr lang="zh-CN" altLang="en-US"/>
          </a:p>
          <a:p>
            <a:pPr algn="l"/>
            <a:endParaRPr lang="zh-CN" altLang="en-US"/>
          </a:p>
          <a:p>
            <a:pPr algn="l"/>
            <a:r>
              <a:rPr lang="zh-CN" altLang="en-US"/>
              <a:t>HTML/1.1 默认持久连接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26</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767715"/>
            <a:ext cx="1325880" cy="368300"/>
          </a:xfrm>
          <a:prstGeom prst="rect">
            <a:avLst/>
          </a:prstGeom>
          <a:noFill/>
        </p:spPr>
        <p:txBody>
          <a:bodyPr wrap="none" rtlCol="0">
            <a:spAutoFit/>
          </a:bodyPr>
          <a:p>
            <a:r>
              <a:rPr lang="zh-CN" altLang="en-US"/>
              <a:t>六、</a:t>
            </a:r>
            <a:r>
              <a:rPr lang="zh-CN" altLang="en-US">
                <a:solidFill>
                  <a:srgbClr val="FF0000"/>
                </a:solidFill>
              </a:rPr>
              <a:t>状态码</a:t>
            </a:r>
            <a:endParaRPr lang="zh-CN" altLang="en-US">
              <a:solidFill>
                <a:srgbClr val="FF0000"/>
              </a:solidFill>
            </a:endParaRPr>
          </a:p>
        </p:txBody>
      </p:sp>
      <p:pic>
        <p:nvPicPr>
          <p:cNvPr id="3" name="图片 2"/>
          <p:cNvPicPr>
            <a:picLocks noChangeAspect="1"/>
          </p:cNvPicPr>
          <p:nvPr/>
        </p:nvPicPr>
        <p:blipFill>
          <a:blip r:embed="rId2"/>
          <a:stretch>
            <a:fillRect/>
          </a:stretch>
        </p:blipFill>
        <p:spPr>
          <a:xfrm>
            <a:off x="1966595" y="2004695"/>
            <a:ext cx="4505960" cy="1442720"/>
          </a:xfrm>
          <a:prstGeom prst="rect">
            <a:avLst/>
          </a:prstGeom>
        </p:spPr>
      </p:pic>
      <p:sp>
        <p:nvSpPr>
          <p:cNvPr id="6" name="文本框 5"/>
          <p:cNvSpPr txBox="1"/>
          <p:nvPr/>
        </p:nvSpPr>
        <p:spPr>
          <a:xfrm>
            <a:off x="1188720" y="1278255"/>
            <a:ext cx="7286625" cy="306705"/>
          </a:xfrm>
          <a:prstGeom prst="rect">
            <a:avLst/>
          </a:prstGeom>
          <a:noFill/>
        </p:spPr>
        <p:txBody>
          <a:bodyPr wrap="square" rtlCol="0">
            <a:spAutoFit/>
          </a:bodyPr>
          <a:p>
            <a:r>
              <a:rPr lang="zh-CN" altLang="en-US" sz="1400"/>
              <a:t>描述返回请求的结果。根据状态码可知道服务器端是否正常处理了请求。</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27</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787400" y="852805"/>
            <a:ext cx="7160260" cy="3969385"/>
          </a:xfrm>
          <a:prstGeom prst="rect">
            <a:avLst/>
          </a:prstGeom>
          <a:noFill/>
        </p:spPr>
        <p:txBody>
          <a:bodyPr wrap="square" rtlCol="0">
            <a:spAutoFit/>
          </a:bodyPr>
          <a:p>
            <a:pPr algn="l"/>
            <a:r>
              <a:rPr lang="zh-CN" altLang="en-US"/>
              <a:t>常见状态码</a:t>
            </a:r>
            <a:endParaRPr lang="zh-CN" altLang="en-US"/>
          </a:p>
          <a:p>
            <a:pPr algn="l"/>
            <a:endParaRPr lang="zh-CN" altLang="en-US" sz="1400"/>
          </a:p>
          <a:p>
            <a:pPr algn="l"/>
            <a:r>
              <a:rPr lang="zh-CN" altLang="en-US" sz="1400"/>
              <a:t>2XX 成功 响应结果表明请求被正常处理了。</a:t>
            </a:r>
            <a:endParaRPr lang="zh-CN" altLang="en-US" sz="1400"/>
          </a:p>
          <a:p>
            <a:pPr algn="l"/>
            <a:r>
              <a:rPr lang="zh-CN" altLang="en-US" sz="1400"/>
              <a:t>    </a:t>
            </a:r>
            <a:r>
              <a:rPr lang="zh-CN" altLang="en-US" sz="1200"/>
              <a:t>200 OK 表示从客户端发来的请求在服务器端被正常处理了</a:t>
            </a:r>
            <a:endParaRPr lang="zh-CN" altLang="en-US" sz="1200"/>
          </a:p>
          <a:p>
            <a:pPr algn="l"/>
            <a:endParaRPr lang="zh-CN" altLang="en-US" sz="1200"/>
          </a:p>
          <a:p>
            <a:pPr algn="l"/>
            <a:r>
              <a:rPr lang="zh-CN" altLang="en-US" sz="1400"/>
              <a:t>3XX 重定向  响应结果表明浏览器需要执行某些特殊的处理以正确处理请求。</a:t>
            </a:r>
            <a:endParaRPr lang="zh-CN" altLang="en-US" sz="1400"/>
          </a:p>
          <a:p>
            <a:pPr algn="l"/>
            <a:r>
              <a:rPr lang="zh-CN" altLang="en-US" sz="1400"/>
              <a:t>    </a:t>
            </a:r>
            <a:r>
              <a:rPr lang="zh-CN" altLang="en-US" sz="1200"/>
              <a:t>301 Moved Permanentl永久性重定向。该状态码表示请求的资源已被分配了新的 URI，以后应使用资源现在所指的 URI。</a:t>
            </a:r>
            <a:endParaRPr lang="zh-CN" altLang="en-US" sz="1200"/>
          </a:p>
          <a:p>
            <a:pPr algn="l"/>
            <a:r>
              <a:rPr lang="zh-CN" altLang="en-US" sz="1200"/>
              <a:t>    302 Found 临时性重定向。该状态码表示请求的资源已被分配了新的 URI，希望用户（本次）能使用新的 URI 访问</a:t>
            </a:r>
            <a:endParaRPr lang="zh-CN" altLang="en-US" sz="1200"/>
          </a:p>
          <a:p>
            <a:pPr algn="l"/>
            <a:r>
              <a:rPr lang="zh-CN" altLang="en-US" sz="1200"/>
              <a:t>    </a:t>
            </a:r>
            <a:r>
              <a:rPr lang="en-US" altLang="zh-CN" sz="1200">
                <a:solidFill>
                  <a:srgbClr val="FF0000"/>
                </a:solidFill>
              </a:rPr>
              <a:t>304</a:t>
            </a:r>
            <a:endParaRPr lang="zh-CN" altLang="en-US" sz="1200"/>
          </a:p>
          <a:p>
            <a:pPr algn="l"/>
            <a:endParaRPr lang="zh-CN" altLang="en-US" sz="1200"/>
          </a:p>
          <a:p>
            <a:pPr algn="l"/>
            <a:r>
              <a:rPr lang="zh-CN" altLang="en-US" sz="1400"/>
              <a:t>4XX 客户端错误 响应结果表明客户端是发生错误的原因所在</a:t>
            </a:r>
            <a:endParaRPr lang="zh-CN" altLang="en-US" sz="1400"/>
          </a:p>
          <a:p>
            <a:pPr algn="l"/>
            <a:r>
              <a:rPr lang="zh-CN" altLang="en-US" sz="1400"/>
              <a:t>   </a:t>
            </a:r>
            <a:r>
              <a:rPr lang="zh-CN" altLang="en-US" sz="1200"/>
              <a:t>403 Forbidden该状态码表明对请求资源的访问被服务器拒绝了。</a:t>
            </a:r>
            <a:endParaRPr lang="zh-CN" altLang="en-US" sz="1200"/>
          </a:p>
          <a:p>
            <a:pPr algn="l"/>
            <a:r>
              <a:rPr lang="zh-CN" altLang="en-US" sz="1200"/>
              <a:t>    404 Not Fou</a:t>
            </a:r>
            <a:r>
              <a:rPr lang="en-US" altLang="zh-CN" sz="1200"/>
              <a:t>d</a:t>
            </a:r>
            <a:r>
              <a:rPr lang="zh-CN" altLang="en-US" sz="1200"/>
              <a:t> 该状态码表明服务器上无法找到请求的资源。</a:t>
            </a:r>
            <a:endParaRPr lang="zh-CN" altLang="en-US" sz="1200"/>
          </a:p>
          <a:p>
            <a:pPr algn="l"/>
            <a:endParaRPr lang="zh-CN" altLang="en-US" sz="1200"/>
          </a:p>
          <a:p>
            <a:pPr algn="l"/>
            <a:r>
              <a:rPr lang="zh-CN" altLang="en-US" sz="1400"/>
              <a:t>5XX 服务器错误 的响应结果表明服务器本身发生错误。</a:t>
            </a:r>
            <a:endParaRPr lang="zh-CN" altLang="en-US" sz="1400"/>
          </a:p>
          <a:p>
            <a:pPr algn="l"/>
            <a:r>
              <a:rPr lang="zh-CN" altLang="en-US" sz="1400"/>
              <a:t>   </a:t>
            </a:r>
            <a:r>
              <a:rPr lang="zh-CN" altLang="en-US" sz="1200"/>
              <a:t> 500 Internal Server Error 该状态码表明服务器端在执行请求时发生了错误。</a:t>
            </a:r>
            <a:endParaRPr lang="zh-CN" altLang="en-US" sz="1200"/>
          </a:p>
          <a:p>
            <a:pPr algn="l"/>
            <a:r>
              <a:rPr lang="zh-CN" altLang="en-US" sz="1200"/>
              <a:t>    503 Service Unavailable 该状态码表明服务器暂时处于超负载或正在进行停机维护，现在无法处理请求</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28</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767715"/>
            <a:ext cx="1554480" cy="368300"/>
          </a:xfrm>
          <a:prstGeom prst="rect">
            <a:avLst/>
          </a:prstGeom>
          <a:noFill/>
        </p:spPr>
        <p:txBody>
          <a:bodyPr wrap="none" rtlCol="0">
            <a:spAutoFit/>
          </a:bodyPr>
          <a:p>
            <a:r>
              <a:rPr lang="zh-CN" altLang="en-US"/>
              <a:t>七、报文首部</a:t>
            </a:r>
            <a:endParaRPr lang="en-US" altLang="zh-CN"/>
          </a:p>
        </p:txBody>
      </p:sp>
      <p:sp>
        <p:nvSpPr>
          <p:cNvPr id="3" name="文本框 2"/>
          <p:cNvSpPr txBox="1"/>
          <p:nvPr/>
        </p:nvSpPr>
        <p:spPr>
          <a:xfrm>
            <a:off x="952500" y="1908175"/>
            <a:ext cx="7265670" cy="1938020"/>
          </a:xfrm>
          <a:prstGeom prst="rect">
            <a:avLst/>
          </a:prstGeom>
          <a:noFill/>
        </p:spPr>
        <p:txBody>
          <a:bodyPr wrap="square" rtlCol="0" anchor="t">
            <a:spAutoFit/>
          </a:bodyPr>
          <a:p>
            <a:r>
              <a:rPr lang="zh-CN" altLang="en-US" sz="1200" b="1"/>
              <a:t>通用首部字段</a:t>
            </a:r>
            <a:r>
              <a:rPr lang="zh-CN" altLang="en-US" sz="1200"/>
              <a:t>：请求报文和响应报文两方都会使用的 </a:t>
            </a:r>
            <a:endParaRPr lang="zh-CN" altLang="en-US" sz="1200"/>
          </a:p>
          <a:p>
            <a:endParaRPr lang="zh-CN" altLang="en-US" sz="1200"/>
          </a:p>
          <a:p>
            <a:r>
              <a:rPr lang="zh-CN" altLang="en-US" sz="1200" b="1"/>
              <a:t>请求首部字段</a:t>
            </a:r>
            <a:r>
              <a:rPr lang="zh-CN" altLang="en-US" sz="1200"/>
              <a:t>：从客户端向服务器端发送请求报文时使用的首部。补充了请求的附加内容、客户端信息、       响应内容相关优先级等信息。</a:t>
            </a:r>
            <a:endParaRPr lang="zh-CN" altLang="en-US" sz="1200"/>
          </a:p>
          <a:p>
            <a:endParaRPr lang="zh-CN" altLang="en-US" sz="1200"/>
          </a:p>
          <a:p>
            <a:r>
              <a:rPr lang="zh-CN" altLang="en-US" sz="1200" b="1"/>
              <a:t>响应首部字段</a:t>
            </a:r>
            <a:r>
              <a:rPr lang="zh-CN" altLang="en-US" sz="1200"/>
              <a:t>：从服务器端向客户端返回响应报文时使用的首部。补充了响应的附加内容，也会要求客户端附加额外的内容信息</a:t>
            </a:r>
            <a:endParaRPr lang="zh-CN" altLang="en-US" sz="1200"/>
          </a:p>
          <a:p>
            <a:endParaRPr lang="zh-CN" altLang="en-US" sz="1200"/>
          </a:p>
          <a:p>
            <a:r>
              <a:rPr lang="zh-CN" altLang="en-US" sz="1200" b="1"/>
              <a:t>实体首部字段</a:t>
            </a:r>
            <a:r>
              <a:rPr lang="zh-CN" altLang="en-US" sz="1200"/>
              <a:t>：针对请求报文和响应报文的实体部分使用的首部。补充了资源内容更新时间等与实体有关的信息。</a:t>
            </a:r>
            <a:endParaRPr lang="zh-CN" altLang="en-US" sz="1200"/>
          </a:p>
        </p:txBody>
      </p:sp>
      <p:sp>
        <p:nvSpPr>
          <p:cNvPr id="5" name="文本框 4"/>
          <p:cNvSpPr txBox="1"/>
          <p:nvPr/>
        </p:nvSpPr>
        <p:spPr>
          <a:xfrm>
            <a:off x="1052830" y="1454785"/>
            <a:ext cx="1605280" cy="337185"/>
          </a:xfrm>
          <a:prstGeom prst="rect">
            <a:avLst/>
          </a:prstGeom>
          <a:noFill/>
        </p:spPr>
        <p:txBody>
          <a:bodyPr wrap="none" rtlCol="0">
            <a:spAutoFit/>
          </a:bodyPr>
          <a:p>
            <a:r>
              <a:rPr lang="zh-CN" altLang="en-US" sz="1600"/>
              <a:t>四种首部字段：</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29</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4" name="图片 3"/>
          <p:cNvPicPr>
            <a:picLocks noChangeAspect="1"/>
          </p:cNvPicPr>
          <p:nvPr/>
        </p:nvPicPr>
        <p:blipFill>
          <a:blip r:embed="rId2"/>
          <a:stretch>
            <a:fillRect/>
          </a:stretch>
        </p:blipFill>
        <p:spPr>
          <a:xfrm>
            <a:off x="334010" y="1741805"/>
            <a:ext cx="2426335" cy="1659890"/>
          </a:xfrm>
          <a:prstGeom prst="rect">
            <a:avLst/>
          </a:prstGeom>
        </p:spPr>
      </p:pic>
      <p:pic>
        <p:nvPicPr>
          <p:cNvPr id="5" name="图片 4"/>
          <p:cNvPicPr>
            <a:picLocks noChangeAspect="1"/>
          </p:cNvPicPr>
          <p:nvPr/>
        </p:nvPicPr>
        <p:blipFill>
          <a:blip r:embed="rId3"/>
          <a:stretch>
            <a:fillRect/>
          </a:stretch>
        </p:blipFill>
        <p:spPr>
          <a:xfrm>
            <a:off x="2918460" y="647700"/>
            <a:ext cx="3201035" cy="3743325"/>
          </a:xfrm>
          <a:prstGeom prst="rect">
            <a:avLst/>
          </a:prstGeom>
        </p:spPr>
      </p:pic>
      <p:grpSp>
        <p:nvGrpSpPr>
          <p:cNvPr id="12" name="组合 11"/>
          <p:cNvGrpSpPr/>
          <p:nvPr/>
        </p:nvGrpSpPr>
        <p:grpSpPr>
          <a:xfrm>
            <a:off x="6277610" y="772795"/>
            <a:ext cx="2374900" cy="1758315"/>
            <a:chOff x="638" y="4287"/>
            <a:chExt cx="3740" cy="2769"/>
          </a:xfrm>
        </p:grpSpPr>
        <p:pic>
          <p:nvPicPr>
            <p:cNvPr id="6" name="图片 5"/>
            <p:cNvPicPr>
              <a:picLocks noChangeAspect="1"/>
            </p:cNvPicPr>
            <p:nvPr/>
          </p:nvPicPr>
          <p:blipFill>
            <a:blip r:embed="rId4"/>
            <a:stretch>
              <a:fillRect/>
            </a:stretch>
          </p:blipFill>
          <p:spPr>
            <a:xfrm>
              <a:off x="638" y="4287"/>
              <a:ext cx="3740" cy="2335"/>
            </a:xfrm>
            <a:prstGeom prst="rect">
              <a:avLst/>
            </a:prstGeom>
          </p:spPr>
        </p:pic>
        <p:sp>
          <p:nvSpPr>
            <p:cNvPr id="7" name="文本框 6"/>
            <p:cNvSpPr txBox="1"/>
            <p:nvPr/>
          </p:nvSpPr>
          <p:spPr>
            <a:xfrm>
              <a:off x="1585" y="6622"/>
              <a:ext cx="1728" cy="434"/>
            </a:xfrm>
            <a:prstGeom prst="rect">
              <a:avLst/>
            </a:prstGeom>
            <a:noFill/>
          </p:spPr>
          <p:txBody>
            <a:bodyPr wrap="none" rtlCol="0">
              <a:spAutoFit/>
            </a:bodyPr>
            <a:p>
              <a:r>
                <a:rPr lang="zh-CN" altLang="en-US" sz="1200"/>
                <a:t>响应首部字段</a:t>
              </a:r>
              <a:endParaRPr lang="zh-CN" altLang="en-US" sz="1200"/>
            </a:p>
          </p:txBody>
        </p:sp>
      </p:grpSp>
      <p:sp>
        <p:nvSpPr>
          <p:cNvPr id="8" name="文本框 7"/>
          <p:cNvSpPr txBox="1"/>
          <p:nvPr/>
        </p:nvSpPr>
        <p:spPr>
          <a:xfrm>
            <a:off x="981075" y="3401695"/>
            <a:ext cx="1097280" cy="275590"/>
          </a:xfrm>
          <a:prstGeom prst="rect">
            <a:avLst/>
          </a:prstGeom>
          <a:noFill/>
        </p:spPr>
        <p:txBody>
          <a:bodyPr wrap="none" rtlCol="0">
            <a:spAutoFit/>
          </a:bodyPr>
          <a:p>
            <a:r>
              <a:rPr lang="zh-CN" altLang="en-US" sz="1200"/>
              <a:t>通用首部字段</a:t>
            </a:r>
            <a:endParaRPr lang="zh-CN" altLang="en-US" sz="1200"/>
          </a:p>
        </p:txBody>
      </p:sp>
      <p:sp>
        <p:nvSpPr>
          <p:cNvPr id="9" name="文本框 8"/>
          <p:cNvSpPr txBox="1"/>
          <p:nvPr/>
        </p:nvSpPr>
        <p:spPr>
          <a:xfrm>
            <a:off x="4023360" y="4462145"/>
            <a:ext cx="1097280" cy="275590"/>
          </a:xfrm>
          <a:prstGeom prst="rect">
            <a:avLst/>
          </a:prstGeom>
          <a:noFill/>
        </p:spPr>
        <p:txBody>
          <a:bodyPr wrap="none" rtlCol="0">
            <a:spAutoFit/>
          </a:bodyPr>
          <a:p>
            <a:r>
              <a:rPr lang="zh-CN" altLang="en-US" sz="1200"/>
              <a:t>请求首部字段</a:t>
            </a:r>
            <a:endParaRPr lang="zh-CN" altLang="en-US" sz="1200"/>
          </a:p>
        </p:txBody>
      </p:sp>
      <p:grpSp>
        <p:nvGrpSpPr>
          <p:cNvPr id="3" name="组合 2"/>
          <p:cNvGrpSpPr/>
          <p:nvPr/>
        </p:nvGrpSpPr>
        <p:grpSpPr>
          <a:xfrm>
            <a:off x="6277610" y="2672080"/>
            <a:ext cx="2526665" cy="2175510"/>
            <a:chOff x="9976" y="1072"/>
            <a:chExt cx="3979" cy="3426"/>
          </a:xfrm>
        </p:grpSpPr>
        <p:pic>
          <p:nvPicPr>
            <p:cNvPr id="10" name="图片 9"/>
            <p:cNvPicPr>
              <a:picLocks noChangeAspect="1"/>
            </p:cNvPicPr>
            <p:nvPr/>
          </p:nvPicPr>
          <p:blipFill>
            <a:blip r:embed="rId5"/>
            <a:stretch>
              <a:fillRect/>
            </a:stretch>
          </p:blipFill>
          <p:spPr>
            <a:xfrm>
              <a:off x="9976" y="1072"/>
              <a:ext cx="3979" cy="2992"/>
            </a:xfrm>
            <a:prstGeom prst="rect">
              <a:avLst/>
            </a:prstGeom>
          </p:spPr>
        </p:pic>
        <p:sp>
          <p:nvSpPr>
            <p:cNvPr id="11" name="文本框 10"/>
            <p:cNvSpPr txBox="1"/>
            <p:nvPr/>
          </p:nvSpPr>
          <p:spPr>
            <a:xfrm>
              <a:off x="11102" y="4064"/>
              <a:ext cx="1728" cy="434"/>
            </a:xfrm>
            <a:prstGeom prst="rect">
              <a:avLst/>
            </a:prstGeom>
            <a:noFill/>
          </p:spPr>
          <p:txBody>
            <a:bodyPr wrap="none" rtlCol="0">
              <a:spAutoFit/>
            </a:bodyPr>
            <a:p>
              <a:r>
                <a:rPr lang="zh-CN" altLang="en-US" sz="1200"/>
                <a:t>实体首部字段</a:t>
              </a:r>
              <a:endParaRPr lang="zh-CN" altLang="en-US"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45820"/>
          </a:xfrm>
          <a:prstGeom prst="rect">
            <a:avLst/>
          </a:prstGeom>
          <a:noFill/>
        </p:spPr>
        <p:txBody>
          <a:bodyPr wrap="square" rtlCol="0">
            <a:spAutoFit/>
          </a:bodyPr>
          <a:lstStyle/>
          <a:p>
            <a:pPr algn="ctr"/>
            <a:r>
              <a:rPr lang="id-ID" sz="4950" b="1" dirty="0">
                <a:solidFill>
                  <a:schemeClr val="bg1"/>
                </a:solidFill>
                <a:latin typeface="方正兰亭黑简体" panose="02000000000000000000" pitchFamily="2" charset="-122"/>
                <a:ea typeface="方正兰亭黑简体" panose="02000000000000000000" pitchFamily="2" charset="-122"/>
              </a:rPr>
              <a:t>1</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774" y="2340678"/>
            <a:ext cx="2545586" cy="375088"/>
          </a:xfrm>
          <a:prstGeom prst="rect">
            <a:avLst/>
          </a:prstGeom>
          <a:noFill/>
        </p:spPr>
        <p:txBody>
          <a:bodyPr wrap="square" lIns="51421" tIns="25710" rIns="51421" bIns="25710" rtlCol="0">
            <a:spAutoFit/>
          </a:bodyPr>
          <a:lstStyle/>
          <a:p>
            <a:pPr marL="0" lvl="1"/>
            <a:r>
              <a:rPr lang="zh-CN" altLang="en-US" sz="2100" b="1" dirty="0">
                <a:solidFill>
                  <a:schemeClr val="bg1"/>
                </a:solidFill>
                <a:latin typeface="微软雅黑" panose="020B0503020204020204" pitchFamily="34" charset="-122"/>
                <a:ea typeface="微软雅黑" panose="020B0503020204020204" pitchFamily="34" charset="-122"/>
              </a:rPr>
              <a:t>网络基础知识普及</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HTTP</a:t>
            </a:r>
            <a:r>
              <a:rPr lang="zh-CN" altLang="en-US" sz="1350" dirty="0">
                <a:solidFill>
                  <a:srgbClr val="414455"/>
                </a:solidFill>
                <a:latin typeface="微软雅黑" panose="020B0503020204020204" pitchFamily="34" charset="-122"/>
                <a:ea typeface="微软雅黑" panose="020B0503020204020204" pitchFamily="34" charset="-122"/>
              </a:rPr>
              <a:t>协议那些事</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30</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1006475" y="692785"/>
            <a:ext cx="3329940" cy="4154170"/>
          </a:xfrm>
          <a:prstGeom prst="rect">
            <a:avLst/>
          </a:prstGeom>
          <a:noFill/>
        </p:spPr>
        <p:txBody>
          <a:bodyPr wrap="square" rtlCol="0">
            <a:spAutoFit/>
          </a:bodyPr>
          <a:p>
            <a:pPr algn="l"/>
            <a:r>
              <a:rPr lang="zh-CN" altLang="en-US" sz="1200"/>
              <a:t>通用首部字段：</a:t>
            </a:r>
            <a:endParaRPr lang="zh-CN" altLang="en-US" sz="1200"/>
          </a:p>
          <a:p>
            <a:pPr algn="l"/>
            <a:r>
              <a:rPr lang="zh-CN" altLang="en-US" sz="1200"/>
              <a:t>Cache-Control: 内容缓存</a:t>
            </a:r>
            <a:endParaRPr lang="zh-CN" altLang="en-US" sz="1200"/>
          </a:p>
          <a:p>
            <a:pPr algn="l"/>
            <a:r>
              <a:rPr lang="zh-CN" altLang="en-US" sz="1200"/>
              <a:t>Connection: 是否为持久连接</a:t>
            </a:r>
            <a:endParaRPr lang="zh-CN" altLang="en-US" sz="1200"/>
          </a:p>
          <a:p>
            <a:pPr algn="l"/>
            <a:r>
              <a:rPr lang="zh-CN" altLang="en-US" sz="1200"/>
              <a:t>Date: 创建保温的时间</a:t>
            </a:r>
            <a:endParaRPr lang="zh-CN" altLang="en-US" sz="1200"/>
          </a:p>
          <a:p>
            <a:pPr algn="l"/>
            <a:endParaRPr lang="zh-CN" altLang="en-US" sz="1200"/>
          </a:p>
          <a:p>
            <a:pPr algn="l"/>
            <a:r>
              <a:rPr lang="zh-CN" altLang="en-US" sz="1200"/>
              <a:t>请求首部字段：</a:t>
            </a:r>
            <a:endParaRPr lang="zh-CN" altLang="en-US" sz="1200"/>
          </a:p>
          <a:p>
            <a:pPr algn="l"/>
            <a:r>
              <a:rPr lang="zh-CN" altLang="en-US" sz="1200">
                <a:solidFill>
                  <a:schemeClr val="tx1"/>
                </a:solidFill>
              </a:rPr>
              <a:t>Accept 用户代理可处理的媒体类型</a:t>
            </a:r>
            <a:endParaRPr lang="zh-CN" altLang="en-US" sz="1200">
              <a:solidFill>
                <a:schemeClr val="bg1">
                  <a:lumMod val="65000"/>
                </a:schemeClr>
              </a:solidFill>
            </a:endParaRPr>
          </a:p>
          <a:p>
            <a:pPr algn="l"/>
            <a:r>
              <a:rPr lang="zh-CN" altLang="en-US" sz="1200">
                <a:solidFill>
                  <a:schemeClr val="bg1">
                    <a:lumMod val="65000"/>
                  </a:schemeClr>
                </a:solidFill>
              </a:rPr>
              <a:t>Accept-Charset 优先的字符集</a:t>
            </a:r>
            <a:endParaRPr lang="zh-CN" altLang="en-US" sz="1200">
              <a:solidFill>
                <a:schemeClr val="bg1">
                  <a:lumMod val="65000"/>
                </a:schemeClr>
              </a:solidFill>
            </a:endParaRPr>
          </a:p>
          <a:p>
            <a:pPr algn="l"/>
            <a:r>
              <a:rPr lang="zh-CN" altLang="en-US" sz="1200">
                <a:solidFill>
                  <a:schemeClr val="bg1">
                    <a:lumMod val="65000"/>
                  </a:schemeClr>
                </a:solidFill>
              </a:rPr>
              <a:t>Accept-Encoding 优先的内容编码</a:t>
            </a:r>
            <a:endParaRPr lang="zh-CN" altLang="en-US" sz="1200">
              <a:solidFill>
                <a:schemeClr val="bg1">
                  <a:lumMod val="65000"/>
                </a:schemeClr>
              </a:solidFill>
            </a:endParaRPr>
          </a:p>
          <a:p>
            <a:pPr algn="l"/>
            <a:r>
              <a:rPr lang="zh-CN" altLang="en-US" sz="1200">
                <a:solidFill>
                  <a:schemeClr val="bg1">
                    <a:lumMod val="65000"/>
                  </a:schemeClr>
                </a:solidFill>
              </a:rPr>
              <a:t>Accept-Language 优先的语言</a:t>
            </a:r>
            <a:endParaRPr lang="zh-CN" altLang="en-US" sz="1200">
              <a:solidFill>
                <a:schemeClr val="bg1">
                  <a:lumMod val="65000"/>
                </a:schemeClr>
              </a:solidFill>
            </a:endParaRPr>
          </a:p>
          <a:p>
            <a:pPr algn="l"/>
            <a:r>
              <a:rPr lang="zh-CN" altLang="en-US" sz="1200"/>
              <a:t>Host 请求资源所在服务器</a:t>
            </a:r>
            <a:endParaRPr lang="zh-CN" altLang="en-US" sz="1200"/>
          </a:p>
          <a:p>
            <a:pPr algn="l"/>
            <a:r>
              <a:rPr lang="zh-CN" altLang="en-US" sz="1200"/>
              <a:t>Referer 对请求中 URI 的原始获取方</a:t>
            </a:r>
            <a:endParaRPr lang="zh-CN" altLang="en-US" sz="1200"/>
          </a:p>
          <a:p>
            <a:pPr algn="l"/>
            <a:r>
              <a:rPr lang="zh-CN" altLang="en-US" sz="1200"/>
              <a:t>User-Agent HTTP客户端程序的</a:t>
            </a:r>
            <a:endParaRPr lang="zh-CN" altLang="en-US" sz="1200"/>
          </a:p>
          <a:p>
            <a:pPr algn="l"/>
            <a:endParaRPr lang="zh-CN" altLang="en-US" sz="1200"/>
          </a:p>
          <a:p>
            <a:pPr algn="l"/>
            <a:r>
              <a:rPr lang="zh-CN" altLang="en-US" sz="1200"/>
              <a:t>响应首部字段： </a:t>
            </a:r>
            <a:endParaRPr lang="zh-CN" altLang="en-US" sz="1200"/>
          </a:p>
          <a:p>
            <a:pPr algn="l"/>
            <a:r>
              <a:rPr lang="zh-CN" altLang="en-US" sz="1200"/>
              <a:t>Etag: 资源的匹配信息</a:t>
            </a:r>
            <a:endParaRPr lang="zh-CN" altLang="en-US" sz="1200"/>
          </a:p>
          <a:p>
            <a:pPr algn="l"/>
            <a:endParaRPr lang="zh-CN" altLang="en-US" sz="1200"/>
          </a:p>
          <a:p>
            <a:pPr algn="l"/>
            <a:r>
              <a:rPr lang="zh-CN" altLang="en-US" sz="1200"/>
              <a:t>实体首部字段： </a:t>
            </a:r>
            <a:endParaRPr lang="zh-CN" altLang="en-US" sz="1200"/>
          </a:p>
          <a:p>
            <a:pPr algn="l"/>
            <a:r>
              <a:rPr lang="zh-CN" altLang="en-US" sz="1200"/>
              <a:t>Content-Type 实体主体的媒体</a:t>
            </a:r>
            <a:endParaRPr lang="zh-CN" altLang="en-US" sz="1200"/>
          </a:p>
          <a:p>
            <a:pPr algn="l"/>
            <a:r>
              <a:rPr lang="zh-CN" altLang="en-US" sz="1200"/>
              <a:t>Content-Length 实体主体的大小</a:t>
            </a:r>
            <a:endParaRPr lang="zh-CN" altLang="en-US" sz="1200"/>
          </a:p>
          <a:p>
            <a:pPr algn="l"/>
            <a:r>
              <a:rPr lang="zh-CN" altLang="en-US" sz="1200"/>
              <a:t>Expires 实体主体过期的日期 </a:t>
            </a:r>
            <a:endParaRPr lang="zh-CN" altLang="en-US" sz="1200"/>
          </a:p>
          <a:p>
            <a:pPr algn="l"/>
            <a:r>
              <a:rPr lang="zh-CN" altLang="en-US" sz="1200"/>
              <a:t>Last-Modified 资源的最后修改日期</a:t>
            </a:r>
            <a:endParaRPr lang="zh-CN" altLang="en-US" sz="1200"/>
          </a:p>
        </p:txBody>
      </p:sp>
      <p:sp>
        <p:nvSpPr>
          <p:cNvPr id="4" name="文本框 3"/>
          <p:cNvSpPr txBox="1"/>
          <p:nvPr/>
        </p:nvSpPr>
        <p:spPr>
          <a:xfrm>
            <a:off x="4610735" y="1000760"/>
            <a:ext cx="4035425" cy="3599815"/>
          </a:xfrm>
          <a:prstGeom prst="rect">
            <a:avLst/>
          </a:prstGeom>
          <a:noFill/>
        </p:spPr>
        <p:txBody>
          <a:bodyPr wrap="square" rtlCol="0" anchor="t">
            <a:spAutoFit/>
          </a:bodyPr>
          <a:p>
            <a:r>
              <a:rPr lang="zh-CN" altLang="en-US" sz="1400"/>
              <a:t>浏览器缓存机制</a:t>
            </a:r>
            <a:endParaRPr lang="zh-CN" altLang="en-US" sz="1400"/>
          </a:p>
          <a:p>
            <a:r>
              <a:rPr lang="zh-CN" altLang="en-US" sz="1400"/>
              <a:t>强缓存：</a:t>
            </a:r>
            <a:endParaRPr lang="zh-CN" altLang="en-US" sz="1400"/>
          </a:p>
          <a:p>
            <a:r>
              <a:rPr lang="zh-CN" altLang="en-US" sz="1400">
                <a:sym typeface="+mn-ea"/>
              </a:rPr>
              <a:t>Expires </a:t>
            </a:r>
            <a:endParaRPr lang="zh-CN" altLang="en-US" sz="1400">
              <a:sym typeface="+mn-ea"/>
            </a:endParaRPr>
          </a:p>
          <a:p>
            <a:r>
              <a:rPr lang="zh-CN" altLang="en-US" sz="1400">
                <a:sym typeface="+mn-ea"/>
              </a:rPr>
              <a:t>Cache-Control</a:t>
            </a:r>
            <a:endParaRPr lang="zh-CN" altLang="en-US" sz="1400">
              <a:sym typeface="+mn-ea"/>
            </a:endParaRPr>
          </a:p>
          <a:p>
            <a:endParaRPr lang="zh-CN" altLang="en-US" sz="1400"/>
          </a:p>
          <a:p>
            <a:r>
              <a:rPr lang="zh-CN" altLang="en-US" sz="1400"/>
              <a:t>协商缓存：</a:t>
            </a:r>
            <a:endParaRPr lang="zh-CN" altLang="en-US" sz="1400"/>
          </a:p>
          <a:p>
            <a:r>
              <a:rPr lang="zh-CN" altLang="en-US" sz="1400">
                <a:sym typeface="+mn-ea"/>
              </a:rPr>
              <a:t>If-Modified-Since 比较资源的更新时间 </a:t>
            </a:r>
            <a:endParaRPr lang="zh-CN" altLang="en-US" sz="1400">
              <a:sym typeface="+mn-ea"/>
            </a:endParaRPr>
          </a:p>
          <a:p>
            <a:r>
              <a:rPr lang="zh-CN" altLang="en-US" sz="1400">
                <a:sym typeface="+mn-ea"/>
              </a:rPr>
              <a:t>Last-Modified 资源的最后修改日期时间</a:t>
            </a:r>
            <a:endParaRPr lang="zh-CN" altLang="en-US" sz="1400">
              <a:sym typeface="+mn-ea"/>
            </a:endParaRPr>
          </a:p>
          <a:p>
            <a:endParaRPr lang="zh-CN" altLang="en-US" sz="1400">
              <a:sym typeface="+mn-ea"/>
            </a:endParaRPr>
          </a:p>
          <a:p>
            <a:r>
              <a:rPr lang="en-US" altLang="zh-CN" sz="1400">
                <a:sym typeface="+mn-ea"/>
              </a:rPr>
              <a:t>if-none-match: </a:t>
            </a:r>
            <a:r>
              <a:rPr lang="zh-CN" altLang="en-US" sz="1400">
                <a:sym typeface="+mn-ea"/>
              </a:rPr>
              <a:t>标识</a:t>
            </a:r>
            <a:endParaRPr lang="zh-CN" altLang="en-US" sz="1400"/>
          </a:p>
          <a:p>
            <a:r>
              <a:rPr lang="zh-CN" altLang="en-US" sz="1400">
                <a:sym typeface="+mn-ea"/>
              </a:rPr>
              <a:t>Etag: 资源的匹配信息，</a:t>
            </a:r>
            <a:r>
              <a:rPr lang="zh-CN" altLang="en-US" sz="1400">
                <a:sym typeface="+mn-ea"/>
              </a:rPr>
              <a:t>标识</a:t>
            </a:r>
            <a:endParaRPr lang="zh-CN" altLang="en-US" sz="1400"/>
          </a:p>
          <a:p>
            <a:endParaRPr lang="zh-CN" altLang="en-US" sz="1400"/>
          </a:p>
          <a:p>
            <a:r>
              <a:rPr lang="zh-CN" altLang="en-US" sz="1000"/>
              <a:t>像if-xxx这类为条件请求，服务器会先判断条件是否满足再做处理</a:t>
            </a:r>
            <a:endParaRPr lang="zh-CN" altLang="en-US" sz="1000"/>
          </a:p>
          <a:p>
            <a:r>
              <a:rPr lang="zh-CN" altLang="en-US" sz="1000"/>
              <a:t>if-Math 会匹配Etag ,匹配成功才会处理</a:t>
            </a:r>
            <a:endParaRPr lang="zh-CN" altLang="en-US" sz="1000"/>
          </a:p>
          <a:p>
            <a:r>
              <a:rPr lang="zh-CN" altLang="en-US" sz="1000"/>
              <a:t>If-Modified-Since 比较资源的更新时间 Last-Modified 资源的最后修改日期时间</a:t>
            </a:r>
            <a:endParaRPr lang="zh-CN" altLang="en-US" sz="1000"/>
          </a:p>
          <a:p>
            <a:r>
              <a:rPr lang="zh-CN" altLang="en-US" sz="1000"/>
              <a:t>如果资源没有修改过，返回304状态。如果资源修改过，返回200和新资源。</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6</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rgbClr val="FF0000"/>
                </a:solidFill>
                <a:latin typeface="微软雅黑" panose="020B0503020204020204" pitchFamily="34" charset="-122"/>
                <a:ea typeface="微软雅黑" panose="020B0503020204020204" pitchFamily="34" charset="-122"/>
              </a:rPr>
              <a:t>巧妙的</a:t>
            </a:r>
            <a:r>
              <a:rPr lang="en-US" altLang="zh-CN" sz="2100" dirty="0">
                <a:solidFill>
                  <a:srgbClr val="FF0000"/>
                </a:solidFill>
                <a:latin typeface="微软雅黑" panose="020B0503020204020204" pitchFamily="34" charset="-122"/>
                <a:ea typeface="微软雅黑" panose="020B0503020204020204" pitchFamily="34" charset="-122"/>
              </a:rPr>
              <a:t>JSONP</a:t>
            </a:r>
            <a:r>
              <a:rPr lang="zh-CN" altLang="en-US" sz="2100" dirty="0">
                <a:solidFill>
                  <a:srgbClr val="FF0000"/>
                </a:solidFill>
                <a:latin typeface="微软雅黑" panose="020B0503020204020204" pitchFamily="34" charset="-122"/>
                <a:ea typeface="微软雅黑" panose="020B0503020204020204" pitchFamily="34" charset="-122"/>
              </a:rPr>
              <a:t>跨域</a:t>
            </a:r>
            <a:endParaRPr lang="zh-CN" altLang="en-US"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巧妙的</a:t>
            </a:r>
            <a:r>
              <a:rPr lang="en-US" altLang="zh-CN" sz="1350" dirty="0">
                <a:solidFill>
                  <a:srgbClr val="414455"/>
                </a:solidFill>
                <a:latin typeface="微软雅黑" panose="020B0503020204020204" pitchFamily="34" charset="-122"/>
                <a:ea typeface="微软雅黑" panose="020B0503020204020204" pitchFamily="34" charset="-122"/>
              </a:rPr>
              <a:t>JSONP</a:t>
            </a:r>
            <a:r>
              <a:rPr lang="zh-CN" altLang="en-US" sz="1350" dirty="0">
                <a:solidFill>
                  <a:srgbClr val="414455"/>
                </a:solidFill>
                <a:latin typeface="微软雅黑" panose="020B0503020204020204" pitchFamily="34" charset="-122"/>
                <a:ea typeface="微软雅黑" panose="020B0503020204020204" pitchFamily="34" charset="-122"/>
              </a:rPr>
              <a:t>跨域</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32</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5" name="文本框 4"/>
          <p:cNvSpPr txBox="1"/>
          <p:nvPr/>
        </p:nvSpPr>
        <p:spPr>
          <a:xfrm>
            <a:off x="859155" y="894715"/>
            <a:ext cx="1554480" cy="368300"/>
          </a:xfrm>
          <a:prstGeom prst="rect">
            <a:avLst/>
          </a:prstGeom>
          <a:noFill/>
        </p:spPr>
        <p:txBody>
          <a:bodyPr wrap="none" rtlCol="0">
            <a:spAutoFit/>
          </a:bodyPr>
          <a:p>
            <a:r>
              <a:rPr lang="zh-CN" altLang="en-US"/>
              <a:t>一、同源策略</a:t>
            </a:r>
            <a:endParaRPr lang="zh-CN" altLang="en-US"/>
          </a:p>
        </p:txBody>
      </p:sp>
      <p:sp>
        <p:nvSpPr>
          <p:cNvPr id="6" name="文本框 5"/>
          <p:cNvSpPr txBox="1"/>
          <p:nvPr/>
        </p:nvSpPr>
        <p:spPr>
          <a:xfrm>
            <a:off x="1254125" y="1263015"/>
            <a:ext cx="6796405" cy="3446145"/>
          </a:xfrm>
          <a:prstGeom prst="rect">
            <a:avLst/>
          </a:prstGeom>
          <a:noFill/>
        </p:spPr>
        <p:txBody>
          <a:bodyPr wrap="square" rtlCol="0">
            <a:spAutoFit/>
          </a:bodyPr>
          <a:p>
            <a:r>
              <a:rPr lang="zh-CN" altLang="en-US"/>
              <a:t>同源策略是浏览器的一种安全策略。</a:t>
            </a:r>
            <a:endParaRPr lang="zh-CN" altLang="en-US"/>
          </a:p>
          <a:p>
            <a:endParaRPr lang="zh-CN" altLang="en-US"/>
          </a:p>
          <a:p>
            <a:r>
              <a:rPr lang="zh-CN" altLang="en-US" sz="1400">
                <a:solidFill>
                  <a:srgbClr val="FF0000"/>
                </a:solidFill>
              </a:rPr>
              <a:t>协议 域名 端口</a:t>
            </a:r>
            <a:r>
              <a:rPr lang="zh-CN" altLang="en-US" sz="1400"/>
              <a:t>均相同的源才属于同源</a:t>
            </a:r>
            <a:endParaRPr lang="zh-CN" altLang="en-US"/>
          </a:p>
          <a:p>
            <a:endParaRPr lang="zh-CN" altLang="en-US" sz="1400"/>
          </a:p>
          <a:p>
            <a:r>
              <a:rPr lang="zh-CN" altLang="en-US" sz="1400"/>
              <a:t>同源策略阻止从一个源加载的文档或脚本获取或设置另一个源加载的文档的属性</a:t>
            </a:r>
            <a:endParaRPr lang="zh-CN" altLang="en-US"/>
          </a:p>
          <a:p>
            <a:r>
              <a:rPr lang="zh-CN" altLang="en-US" sz="1400"/>
              <a:t>当浏览器的tab页执行一个脚本的时候会检查这个脚本是属于哪个页面的，</a:t>
            </a:r>
            <a:endParaRPr lang="zh-CN" altLang="en-US" sz="1400"/>
          </a:p>
          <a:p>
            <a:r>
              <a:rPr lang="zh-CN" altLang="en-US" sz="1400"/>
              <a:t>如果非同源，那么在请求数据时，浏览器会在控制台中报一个异常，提示拒绝访问。</a:t>
            </a:r>
            <a:endParaRPr lang="zh-CN" altLang="en-US" sz="1400"/>
          </a:p>
          <a:p>
            <a:endParaRPr lang="zh-CN" altLang="en-US" sz="1400"/>
          </a:p>
          <a:p>
            <a:r>
              <a:rPr lang="zh-CN" altLang="en-US" sz="1400"/>
              <a:t>以下哪些与</a:t>
            </a:r>
            <a:r>
              <a:rPr lang="en-US" altLang="zh-CN" sz="1400">
                <a:sym typeface="+mn-ea"/>
              </a:rPr>
              <a:t>http://vip.chanke.xyz/chanke/index.html</a:t>
            </a:r>
            <a:r>
              <a:rPr lang="zh-CN" altLang="en-US" sz="1400">
                <a:sym typeface="+mn-ea"/>
              </a:rPr>
              <a:t>同源？</a:t>
            </a:r>
            <a:endParaRPr lang="zh-CN" altLang="en-US" sz="1400"/>
          </a:p>
          <a:p>
            <a:r>
              <a:rPr lang="en-US" altLang="zh-CN" sz="1400"/>
              <a:t>http://www.chanke.xyz/chanke/index.html </a:t>
            </a:r>
            <a:r>
              <a:rPr lang="zh-CN" altLang="en-US" sz="1400"/>
              <a:t>域名不同</a:t>
            </a:r>
            <a:endParaRPr lang="en-US" altLang="zh-CN" sz="1400"/>
          </a:p>
          <a:p>
            <a:r>
              <a:rPr lang="en-US" altLang="zh-CN" sz="1400"/>
              <a:t>http://vip.chanke.xyz:81/chanke/index.html </a:t>
            </a:r>
            <a:r>
              <a:rPr lang="zh-CN" altLang="en-US" sz="1400"/>
              <a:t>端口不同</a:t>
            </a:r>
            <a:endParaRPr lang="en-US" altLang="zh-CN" sz="1400"/>
          </a:p>
          <a:p>
            <a:r>
              <a:rPr lang="en-US" altLang="zh-CN" sz="1400"/>
              <a:t>https://vip.chanke.xyz/chanke/index.html </a:t>
            </a:r>
            <a:r>
              <a:rPr lang="zh-CN" altLang="en-US" sz="1400"/>
              <a:t>协议不同</a:t>
            </a:r>
            <a:endParaRPr lang="en-US" altLang="zh-CN" sz="1400"/>
          </a:p>
          <a:p>
            <a:r>
              <a:rPr lang="en-US" altLang="zh-CN" sz="1400"/>
              <a:t>http://vip.chanke.xyz/aimee/index.html </a:t>
            </a:r>
            <a:r>
              <a:rPr lang="zh-CN" altLang="en-US" sz="1400"/>
              <a:t>同源</a:t>
            </a:r>
            <a:endParaRPr lang="zh-CN" altLang="en-US" sz="1400"/>
          </a:p>
          <a:p>
            <a:endParaRPr lang="zh-CN" altLang="en-US" sz="1400"/>
          </a:p>
          <a:p>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巧妙的</a:t>
            </a:r>
            <a:r>
              <a:rPr lang="en-US" altLang="zh-CN" sz="1350" dirty="0">
                <a:solidFill>
                  <a:srgbClr val="414455"/>
                </a:solidFill>
                <a:latin typeface="微软雅黑" panose="020B0503020204020204" pitchFamily="34" charset="-122"/>
                <a:ea typeface="微软雅黑" panose="020B0503020204020204" pitchFamily="34" charset="-122"/>
              </a:rPr>
              <a:t>JSONP</a:t>
            </a:r>
            <a:r>
              <a:rPr lang="zh-CN" altLang="en-US" sz="1350" dirty="0">
                <a:solidFill>
                  <a:srgbClr val="414455"/>
                </a:solidFill>
                <a:latin typeface="微软雅黑" panose="020B0503020204020204" pitchFamily="34" charset="-122"/>
                <a:ea typeface="微软雅黑" panose="020B0503020204020204" pitchFamily="34" charset="-122"/>
              </a:rPr>
              <a:t>跨域</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33</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167130"/>
            <a:ext cx="7316470" cy="2245360"/>
          </a:xfrm>
          <a:prstGeom prst="rect">
            <a:avLst/>
          </a:prstGeom>
          <a:noFill/>
        </p:spPr>
        <p:txBody>
          <a:bodyPr wrap="square" rtlCol="0" anchor="t">
            <a:spAutoFit/>
          </a:bodyPr>
          <a:p>
            <a:r>
              <a:rPr lang="zh-CN" altLang="en-US" sz="1400">
                <a:sym typeface="+mn-ea"/>
              </a:rPr>
              <a:t>用</a:t>
            </a:r>
            <a:r>
              <a:rPr lang="en-US" altLang="zh-CN" sz="1400">
                <a:sym typeface="+mn-ea"/>
              </a:rPr>
              <a:t>ajax</a:t>
            </a:r>
            <a:r>
              <a:rPr lang="zh-CN" altLang="en-US" sz="1400">
                <a:sym typeface="+mn-ea"/>
              </a:rPr>
              <a:t>访问一下组合，看是否会报错：</a:t>
            </a:r>
            <a:endParaRPr lang="zh-CN" altLang="en-US" sz="1400">
              <a:sym typeface="+mn-ea"/>
            </a:endParaRPr>
          </a:p>
          <a:p>
            <a:endParaRPr lang="zh-CN" altLang="en-US" sz="1400">
              <a:sym typeface="+mn-ea"/>
            </a:endParaRPr>
          </a:p>
          <a:p>
            <a:r>
              <a:rPr lang="zh-CN" altLang="en-US" sz="1400">
                <a:sym typeface="+mn-ea"/>
              </a:rPr>
              <a:t>页面：http://localhost/03/ajax/ajax1/index.html              </a:t>
            </a:r>
            <a:endParaRPr lang="zh-CN" altLang="en-US" sz="1400">
              <a:sym typeface="+mn-ea"/>
            </a:endParaRPr>
          </a:p>
          <a:p>
            <a:r>
              <a:rPr lang="zh-CN" altLang="en-US" sz="1400">
                <a:sym typeface="+mn-ea"/>
              </a:rPr>
              <a:t>接口：http://localhost/03/ajax/ajax1/getNews.php</a:t>
            </a:r>
            <a:endParaRPr lang="zh-CN" altLang="en-US" sz="1400"/>
          </a:p>
          <a:p>
            <a:endParaRPr lang="zh-CN" altLang="en-US" sz="1400"/>
          </a:p>
          <a:p>
            <a:r>
              <a:rPr lang="zh-CN" altLang="en-US" sz="1400">
                <a:sym typeface="+mn-ea"/>
              </a:rPr>
              <a:t>页面：http://vip.chanke.xyz/git/chanke/ajax1/index.html</a:t>
            </a:r>
            <a:endParaRPr lang="zh-CN" altLang="en-US" sz="1400">
              <a:sym typeface="+mn-ea"/>
            </a:endParaRPr>
          </a:p>
          <a:p>
            <a:r>
              <a:rPr lang="zh-CN" altLang="en-US" sz="1400">
                <a:sym typeface="+mn-ea"/>
              </a:rPr>
              <a:t>接口：http://vip.chanke.xyz/git/chanke/ajax1/getNews.php</a:t>
            </a:r>
            <a:endParaRPr lang="zh-CN" altLang="en-US" sz="1400"/>
          </a:p>
          <a:p>
            <a:endParaRPr lang="zh-CN" altLang="en-US" sz="1400"/>
          </a:p>
          <a:p>
            <a:r>
              <a:rPr lang="zh-CN" altLang="en-US" sz="1400">
                <a:sym typeface="+mn-ea"/>
              </a:rPr>
              <a:t>页面：http://localhost/03/ajax/ajax1/index.html</a:t>
            </a:r>
            <a:endParaRPr lang="zh-CN" altLang="en-US" sz="1400">
              <a:sym typeface="+mn-ea"/>
            </a:endParaRPr>
          </a:p>
          <a:p>
            <a:r>
              <a:rPr lang="zh-CN" altLang="en-US" sz="1400">
                <a:sym typeface="+mn-ea"/>
              </a:rPr>
              <a:t>接口：http://vip.chanke.xyz/git/chanke/ajax1/getNews.php </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巧妙的</a:t>
            </a:r>
            <a:r>
              <a:rPr lang="en-US" altLang="zh-CN" sz="1350" dirty="0">
                <a:solidFill>
                  <a:srgbClr val="414455"/>
                </a:solidFill>
                <a:latin typeface="微软雅黑" panose="020B0503020204020204" pitchFamily="34" charset="-122"/>
                <a:ea typeface="微软雅黑" panose="020B0503020204020204" pitchFamily="34" charset="-122"/>
              </a:rPr>
              <a:t>JSONP</a:t>
            </a:r>
            <a:r>
              <a:rPr lang="zh-CN" altLang="en-US" sz="1350" dirty="0">
                <a:solidFill>
                  <a:srgbClr val="414455"/>
                </a:solidFill>
                <a:latin typeface="微软雅黑" panose="020B0503020204020204" pitchFamily="34" charset="-122"/>
                <a:ea typeface="微软雅黑" panose="020B0503020204020204" pitchFamily="34" charset="-122"/>
              </a:rPr>
              <a:t>跨域</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34</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950595"/>
            <a:ext cx="7317105" cy="1383665"/>
          </a:xfrm>
          <a:prstGeom prst="rect">
            <a:avLst/>
          </a:prstGeom>
          <a:noFill/>
        </p:spPr>
        <p:txBody>
          <a:bodyPr wrap="square" rtlCol="0">
            <a:spAutoFit/>
          </a:bodyPr>
          <a:p>
            <a:pPr algn="l"/>
            <a:r>
              <a:rPr lang="zh-CN" altLang="en-US" sz="1400"/>
              <a:t>这些能访问到吗？</a:t>
            </a:r>
            <a:endParaRPr lang="zh-CN" altLang="en-US" sz="1400"/>
          </a:p>
          <a:p>
            <a:pPr algn="l"/>
            <a:r>
              <a:rPr lang="zh-CN" altLang="en-US" sz="1400"/>
              <a:t>&lt;img src="https://www.baidu.com/img/bd_logo1.png?qua=high&amp;where=super" alt=""&gt;</a:t>
            </a:r>
            <a:endParaRPr lang="zh-CN" altLang="en-US" sz="1400"/>
          </a:p>
          <a:p>
            <a:pPr algn="l"/>
            <a:r>
              <a:rPr lang="zh-CN" altLang="en-US" sz="1400"/>
              <a:t>&lt;iframe src="https://www.baidu.com/" frameborder="0"&gt;&lt;/iframe&gt;</a:t>
            </a:r>
            <a:endParaRPr lang="zh-CN" altLang="en-US" sz="1400"/>
          </a:p>
          <a:p>
            <a:pPr algn="l"/>
            <a:r>
              <a:rPr lang="zh-CN" altLang="en-US" sz="1400">
                <a:sym typeface="+mn-ea"/>
              </a:rPr>
              <a:t>&lt;script src="https://code.jquery.com/jquery-3.3.1.min.js"&gt;&lt;/script&gt;</a:t>
            </a:r>
            <a:endParaRPr lang="en-US" altLang="zh-CN" sz="1400">
              <a:sym typeface="+mn-ea"/>
            </a:endParaRPr>
          </a:p>
          <a:p>
            <a:pPr algn="l"/>
            <a:r>
              <a:rPr lang="en-US" altLang="zh-CN" sz="1400">
                <a:sym typeface="+mn-ea"/>
              </a:rPr>
              <a:t>&lt;script&gt;dd({})&lt;/script&gt;</a:t>
            </a:r>
            <a:endParaRPr lang="en-US" altLang="zh-CN" sz="1400">
              <a:sym typeface="+mn-ea"/>
            </a:endParaRPr>
          </a:p>
          <a:p>
            <a:pPr algn="l"/>
            <a:endParaRPr lang="en-US" altLang="zh-CN" sz="1400">
              <a:sym typeface="+mn-ea"/>
            </a:endParaRPr>
          </a:p>
        </p:txBody>
      </p:sp>
      <p:sp>
        <p:nvSpPr>
          <p:cNvPr id="4" name="文本框 3"/>
          <p:cNvSpPr txBox="1"/>
          <p:nvPr/>
        </p:nvSpPr>
        <p:spPr>
          <a:xfrm>
            <a:off x="1006475" y="3576955"/>
            <a:ext cx="5257165" cy="306705"/>
          </a:xfrm>
          <a:prstGeom prst="rect">
            <a:avLst/>
          </a:prstGeom>
          <a:noFill/>
        </p:spPr>
        <p:txBody>
          <a:bodyPr wrap="none" rtlCol="0">
            <a:spAutoFit/>
          </a:bodyPr>
          <a:p>
            <a:r>
              <a:rPr lang="zh-CN" altLang="en-US" sz="1400"/>
              <a:t>利用</a:t>
            </a:r>
            <a:r>
              <a:rPr lang="en-US" altLang="zh-CN" sz="1400"/>
              <a:t>script</a:t>
            </a:r>
            <a:r>
              <a:rPr lang="zh-CN" altLang="en-US" sz="1400"/>
              <a:t>标签</a:t>
            </a:r>
            <a:r>
              <a:rPr lang="en-US" altLang="zh-CN" sz="1400"/>
              <a:t>src</a:t>
            </a:r>
            <a:r>
              <a:rPr lang="zh-CN" altLang="en-US" sz="1400"/>
              <a:t>不受同源策略限制的特点，</a:t>
            </a:r>
            <a:r>
              <a:rPr lang="en-US" altLang="zh-CN" sz="1400"/>
              <a:t>src</a:t>
            </a:r>
            <a:r>
              <a:rPr lang="zh-CN" altLang="en-US" sz="1400"/>
              <a:t>连接接口获取数据</a:t>
            </a:r>
            <a:endParaRPr lang="zh-CN" altLang="en-US" sz="1400"/>
          </a:p>
        </p:txBody>
      </p:sp>
      <p:pic>
        <p:nvPicPr>
          <p:cNvPr id="5" name="图片 4"/>
          <p:cNvPicPr>
            <a:picLocks noChangeAspect="1"/>
          </p:cNvPicPr>
          <p:nvPr/>
        </p:nvPicPr>
        <p:blipFill>
          <a:blip r:embed="rId2"/>
          <a:stretch>
            <a:fillRect/>
          </a:stretch>
        </p:blipFill>
        <p:spPr>
          <a:xfrm>
            <a:off x="998220" y="2303780"/>
            <a:ext cx="2400300" cy="1273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巧妙的</a:t>
            </a:r>
            <a:r>
              <a:rPr lang="en-US" altLang="zh-CN" sz="1350" dirty="0">
                <a:solidFill>
                  <a:srgbClr val="414455"/>
                </a:solidFill>
                <a:latin typeface="微软雅黑" panose="020B0503020204020204" pitchFamily="34" charset="-122"/>
                <a:ea typeface="微软雅黑" panose="020B0503020204020204" pitchFamily="34" charset="-122"/>
              </a:rPr>
              <a:t>JSONP</a:t>
            </a:r>
            <a:r>
              <a:rPr lang="zh-CN" altLang="en-US" sz="1350" dirty="0">
                <a:solidFill>
                  <a:srgbClr val="414455"/>
                </a:solidFill>
                <a:latin typeface="微软雅黑" panose="020B0503020204020204" pitchFamily="34" charset="-122"/>
                <a:ea typeface="微软雅黑" panose="020B0503020204020204" pitchFamily="34" charset="-122"/>
              </a:rPr>
              <a:t>跨域</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35</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1035050" y="1167130"/>
            <a:ext cx="7316470" cy="1876425"/>
          </a:xfrm>
          <a:prstGeom prst="rect">
            <a:avLst/>
          </a:prstGeom>
          <a:noFill/>
        </p:spPr>
        <p:txBody>
          <a:bodyPr wrap="square" rtlCol="0" anchor="t">
            <a:spAutoFit/>
          </a:bodyPr>
          <a:p>
            <a:r>
              <a:rPr lang="zh-CN" altLang="en-US">
                <a:sym typeface="+mn-ea"/>
              </a:rPr>
              <a:t>重点！考点：</a:t>
            </a:r>
            <a:endParaRPr lang="zh-CN" altLang="en-US" sz="1400">
              <a:sym typeface="+mn-ea"/>
            </a:endParaRPr>
          </a:p>
          <a:p>
            <a:endParaRPr lang="zh-CN" altLang="en-US" sz="1400">
              <a:sym typeface="+mn-ea"/>
            </a:endParaRPr>
          </a:p>
          <a:p>
            <a:endParaRPr lang="zh-CN" altLang="en-US" sz="1400">
              <a:sym typeface="+mn-ea"/>
            </a:endParaRPr>
          </a:p>
          <a:p>
            <a:r>
              <a:rPr lang="zh-CN" altLang="en-US" sz="1400">
                <a:sym typeface="+mn-ea"/>
              </a:rPr>
              <a:t>以什么形式有效的返回数据？需要前端怎么配合</a:t>
            </a:r>
            <a:endParaRPr lang="zh-CN" altLang="en-US" sz="1400">
              <a:sym typeface="+mn-ea"/>
            </a:endParaRPr>
          </a:p>
          <a:p>
            <a:endParaRPr lang="zh-CN" altLang="en-US" sz="1400">
              <a:sym typeface="+mn-ea"/>
            </a:endParaRPr>
          </a:p>
          <a:p>
            <a:r>
              <a:rPr lang="en-US" altLang="zh-CN" sz="1400">
                <a:sym typeface="+mn-ea"/>
              </a:rPr>
              <a:t>jsonp</a:t>
            </a:r>
            <a:r>
              <a:rPr lang="zh-CN" altLang="en-US" sz="1400">
                <a:sym typeface="+mn-ea"/>
              </a:rPr>
              <a:t>接口：https://sp0.baidu.com/5a1Fazu8AA54nxGko9WTAnF6hhy/su?wd=so&amp;cb=cbs</a:t>
            </a:r>
            <a:endParaRPr lang="zh-CN" altLang="en-US" sz="1400">
              <a:sym typeface="+mn-ea"/>
            </a:endParaRPr>
          </a:p>
          <a:p>
            <a:r>
              <a:rPr lang="zh-CN" altLang="en-US" sz="1400">
                <a:sym typeface="+mn-ea"/>
              </a:rPr>
              <a:t>参数： </a:t>
            </a:r>
            <a:r>
              <a:rPr lang="en-US" altLang="zh-CN" sz="1400">
                <a:sym typeface="+mn-ea"/>
              </a:rPr>
              <a:t>cb=</a:t>
            </a:r>
            <a:r>
              <a:rPr lang="zh-CN" altLang="en-US" sz="1400">
                <a:sym typeface="+mn-ea"/>
              </a:rPr>
              <a:t>回调函数名称 </a:t>
            </a:r>
            <a:r>
              <a:rPr lang="en-US" altLang="zh-CN" sz="1400">
                <a:sym typeface="+mn-ea"/>
              </a:rPr>
              <a:t>wd=</a:t>
            </a:r>
            <a:r>
              <a:rPr lang="zh-CN" altLang="en-US" sz="1400">
                <a:sym typeface="+mn-ea"/>
              </a:rPr>
              <a:t>关键字</a:t>
            </a:r>
            <a:endParaRPr lang="zh-CN" altLang="en-US" sz="1400">
              <a:sym typeface="+mn-ea"/>
            </a:endParaRPr>
          </a:p>
          <a:p>
            <a:r>
              <a:rPr lang="en-US" altLang="zh-CN" sz="1400">
                <a:sym typeface="+mn-ea"/>
              </a:rPr>
              <a:t>dd({})</a:t>
            </a:r>
            <a:r>
              <a:rPr lang="zh-CN" altLang="en-US" sz="1400">
                <a:sym typeface="+mn-ea"/>
              </a:rPr>
              <a:t> </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7</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chemeClr val="bg1"/>
                </a:solidFill>
                <a:latin typeface="微软雅黑" panose="020B0503020204020204" pitchFamily="34" charset="-122"/>
                <a:ea typeface="微软雅黑" panose="020B0503020204020204" pitchFamily="34" charset="-122"/>
              </a:rPr>
              <a:t>项目：淘宝搜索联想词</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项目：淘宝联想词</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37</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13765" y="2251710"/>
            <a:ext cx="7316470" cy="398780"/>
          </a:xfrm>
          <a:prstGeom prst="rect">
            <a:avLst/>
          </a:prstGeom>
          <a:noFill/>
        </p:spPr>
        <p:txBody>
          <a:bodyPr wrap="square" rtlCol="0" anchor="t">
            <a:spAutoFit/>
          </a:bodyPr>
          <a:p>
            <a:pPr algn="ctr"/>
            <a:r>
              <a:rPr lang="zh-CN" altLang="en-US" sz="2000">
                <a:solidFill>
                  <a:schemeClr val="tx1"/>
                </a:solidFill>
                <a:effectLst>
                  <a:outerShdw blurRad="38100" dist="19050" dir="2700000" algn="tl" rotWithShape="0">
                    <a:schemeClr val="dk1">
                      <a:alpha val="40000"/>
                    </a:schemeClr>
                  </a:outerShdw>
                </a:effectLst>
              </a:rPr>
              <a:t>仿淘宝搜索联想词功能</a:t>
            </a:r>
            <a:endParaRPr lang="zh-CN" altLang="en-US" sz="2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57345" y="2372360"/>
            <a:ext cx="732155" cy="398780"/>
          </a:xfrm>
          <a:prstGeom prst="rect">
            <a:avLst/>
          </a:prstGeom>
          <a:noFill/>
        </p:spPr>
        <p:txBody>
          <a:bodyPr wrap="square" rtlCol="0">
            <a:spAutoFit/>
          </a:bodyPr>
          <a:lstStyle/>
          <a:p>
            <a:pPr algn="ctr"/>
            <a:r>
              <a:rPr lang="zh-CN" altLang="en-US" sz="2000" b="1" dirty="0">
                <a:solidFill>
                  <a:schemeClr val="bg1"/>
                </a:solidFill>
                <a:latin typeface="方正兰亭黑简体" panose="02000000000000000000" pitchFamily="2" charset="-122"/>
                <a:ea typeface="方正兰亭黑简体" panose="02000000000000000000" pitchFamily="2" charset="-122"/>
              </a:rPr>
              <a:t>直播</a:t>
            </a:r>
            <a:endParaRPr lang="zh-CN" altLang="en-US" sz="20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chemeClr val="bg1"/>
                </a:solidFill>
                <a:latin typeface="微软雅黑" panose="020B0503020204020204" pitchFamily="34" charset="-122"/>
                <a:ea typeface="微软雅黑" panose="020B0503020204020204" pitchFamily="34" charset="-122"/>
              </a:rPr>
              <a:t>网络总结（一）</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项网络总结（一）</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39</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950595" y="692785"/>
            <a:ext cx="3738880" cy="1229995"/>
          </a:xfrm>
          <a:prstGeom prst="rect">
            <a:avLst/>
          </a:prstGeom>
          <a:noFill/>
        </p:spPr>
        <p:txBody>
          <a:bodyPr wrap="none" rtlCol="0">
            <a:spAutoFit/>
          </a:bodyPr>
          <a:p>
            <a:pPr algn="l"/>
            <a:r>
              <a:rPr lang="zh-CN" altLang="en-US"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平衡负载 </a:t>
            </a:r>
            <a:endParaRPr lang="zh-CN" altLang="en-US"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l"/>
            <a:endParaRPr lang="zh-CN" altLang="en-US" sz="1400"/>
          </a:p>
          <a:p>
            <a:pPr algn="l"/>
            <a:r>
              <a:rPr lang="zh-CN" altLang="en-US" sz="1400"/>
              <a:t>一、请求平均分配给多台服务器来平衡负载。</a:t>
            </a:r>
            <a:endParaRPr lang="zh-CN" altLang="en-US" sz="1400"/>
          </a:p>
          <a:p>
            <a:pPr algn="l"/>
            <a:r>
              <a:rPr lang="zh-CN" altLang="en-US" sz="1400"/>
              <a:t>        </a:t>
            </a:r>
            <a:r>
              <a:rPr lang="en-US" altLang="zh-CN" sz="1400"/>
              <a:t>1</a:t>
            </a:r>
            <a:r>
              <a:rPr lang="zh-CN" altLang="en-US" sz="1400"/>
              <a:t>、使用DNS服务器轮询。</a:t>
            </a:r>
            <a:endParaRPr lang="zh-CN" altLang="en-US" sz="1400"/>
          </a:p>
          <a:p>
            <a:pPr algn="l"/>
            <a:r>
              <a:rPr lang="zh-CN" altLang="en-US" sz="1400"/>
              <a:t>        </a:t>
            </a:r>
            <a:r>
              <a:rPr lang="en-US" altLang="zh-CN" sz="1400"/>
              <a:t>2</a:t>
            </a:r>
            <a:r>
              <a:rPr lang="zh-CN" altLang="en-US" sz="1400"/>
              <a:t>、使用负载均衡器分配访问</a:t>
            </a:r>
            <a:endParaRPr lang="zh-CN" altLang="en-US" sz="1400"/>
          </a:p>
        </p:txBody>
      </p:sp>
      <p:grpSp>
        <p:nvGrpSpPr>
          <p:cNvPr id="8" name="组合 7"/>
          <p:cNvGrpSpPr/>
          <p:nvPr/>
        </p:nvGrpSpPr>
        <p:grpSpPr>
          <a:xfrm>
            <a:off x="470655" y="2287270"/>
            <a:ext cx="3409195" cy="2278561"/>
            <a:chOff x="1996" y="2576"/>
            <a:chExt cx="8379" cy="4989"/>
          </a:xfrm>
        </p:grpSpPr>
        <p:sp>
          <p:nvSpPr>
            <p:cNvPr id="63" name="圆角矩形 62"/>
            <p:cNvSpPr/>
            <p:nvPr/>
          </p:nvSpPr>
          <p:spPr>
            <a:xfrm>
              <a:off x="6973" y="2576"/>
              <a:ext cx="3402" cy="4989"/>
            </a:xfrm>
            <a:prstGeom prst="roundRect">
              <a:avLst/>
            </a:prstGeom>
            <a:noFill/>
            <a:ln w="63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1996" y="3149"/>
              <a:ext cx="7932" cy="4223"/>
              <a:chOff x="1996" y="3149"/>
              <a:chExt cx="7932" cy="4223"/>
            </a:xfrm>
          </p:grpSpPr>
          <p:grpSp>
            <p:nvGrpSpPr>
              <p:cNvPr id="25" name="组合 24"/>
              <p:cNvGrpSpPr/>
              <p:nvPr/>
            </p:nvGrpSpPr>
            <p:grpSpPr>
              <a:xfrm>
                <a:off x="1996" y="5420"/>
                <a:ext cx="2312" cy="1952"/>
                <a:chOff x="1366" y="5059"/>
                <a:chExt cx="2876" cy="2692"/>
              </a:xfrm>
            </p:grpSpPr>
            <p:grpSp>
              <p:nvGrpSpPr>
                <p:cNvPr id="176" name="组合 175"/>
                <p:cNvGrpSpPr/>
                <p:nvPr/>
              </p:nvGrpSpPr>
              <p:grpSpPr>
                <a:xfrm rot="0">
                  <a:off x="1620" y="5059"/>
                  <a:ext cx="1962" cy="1817"/>
                  <a:chOff x="4339890" y="3321989"/>
                  <a:chExt cx="894337" cy="758192"/>
                </a:xfrm>
              </p:grpSpPr>
              <p:sp>
                <p:nvSpPr>
                  <p:cNvPr id="177"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8"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9"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0"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1"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2"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20"/>
                  <p:cNvSpPr>
                    <a:spLocks noChangeArrowheads="1"/>
                  </p:cNvSpPr>
                  <p:nvPr/>
                </p:nvSpPr>
                <p:spPr bwMode="auto">
                  <a:xfrm>
                    <a:off x="4477095" y="3402941"/>
                    <a:ext cx="609900" cy="11224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2" name="文本框 241"/>
                <p:cNvSpPr txBox="1"/>
                <p:nvPr/>
              </p:nvSpPr>
              <p:spPr>
                <a:xfrm>
                  <a:off x="1366" y="6919"/>
                  <a:ext cx="2876" cy="832"/>
                </a:xfrm>
                <a:prstGeom prst="rect">
                  <a:avLst/>
                </a:prstGeom>
                <a:noFill/>
              </p:spPr>
              <p:txBody>
                <a:bodyPr wrap="square" rtlCol="0">
                  <a:spAutoFit/>
                </a:bodyPr>
                <a:p>
                  <a:r>
                    <a:rPr lang="en-US" altLang="zh-CN" sz="1200"/>
                    <a:t>web</a:t>
                  </a:r>
                  <a:r>
                    <a:rPr lang="zh-CN" altLang="en-US" sz="1200"/>
                    <a:t>浏览器</a:t>
                  </a:r>
                  <a:endParaRPr lang="zh-CN" altLang="en-US" sz="1200"/>
                </a:p>
              </p:txBody>
            </p:sp>
          </p:grpSp>
          <p:grpSp>
            <p:nvGrpSpPr>
              <p:cNvPr id="5" name="组合 4"/>
              <p:cNvGrpSpPr/>
              <p:nvPr/>
            </p:nvGrpSpPr>
            <p:grpSpPr>
              <a:xfrm>
                <a:off x="2200" y="3396"/>
                <a:ext cx="2213" cy="1102"/>
                <a:chOff x="1674" y="1064"/>
                <a:chExt cx="2211" cy="1342"/>
              </a:xfrm>
            </p:grpSpPr>
            <p:pic>
              <p:nvPicPr>
                <p:cNvPr id="6" name="图片 5"/>
                <p:cNvPicPr>
                  <a:picLocks noChangeAspect="1"/>
                </p:cNvPicPr>
                <p:nvPr/>
              </p:nvPicPr>
              <p:blipFill>
                <a:blip r:embed="rId2"/>
                <a:stretch>
                  <a:fillRect/>
                </a:stretch>
              </p:blipFill>
              <p:spPr>
                <a:xfrm>
                  <a:off x="2052" y="1064"/>
                  <a:ext cx="857" cy="912"/>
                </a:xfrm>
                <a:prstGeom prst="rect">
                  <a:avLst/>
                </a:prstGeom>
              </p:spPr>
            </p:pic>
            <p:sp>
              <p:nvSpPr>
                <p:cNvPr id="7" name="文本框 6"/>
                <p:cNvSpPr txBox="1"/>
                <p:nvPr/>
              </p:nvSpPr>
              <p:spPr>
                <a:xfrm>
                  <a:off x="1674" y="1977"/>
                  <a:ext cx="2211" cy="429"/>
                </a:xfrm>
                <a:prstGeom prst="rect">
                  <a:avLst/>
                </a:prstGeom>
                <a:noFill/>
              </p:spPr>
              <p:txBody>
                <a:bodyPr wrap="square" rtlCol="0">
                  <a:spAutoFit/>
                </a:bodyPr>
                <a:p>
                  <a:r>
                    <a:rPr lang="en-US" altLang="zh-CN" sz="1000"/>
                    <a:t>DNS</a:t>
                  </a:r>
                  <a:r>
                    <a:rPr lang="zh-CN" altLang="en-US" sz="1000"/>
                    <a:t>服务器</a:t>
                  </a:r>
                  <a:endParaRPr lang="zh-CN" altLang="en-US" sz="1000"/>
                </a:p>
              </p:txBody>
            </p:sp>
          </p:grpSp>
          <p:grpSp>
            <p:nvGrpSpPr>
              <p:cNvPr id="59" name="组合 58"/>
              <p:cNvGrpSpPr/>
              <p:nvPr/>
            </p:nvGrpSpPr>
            <p:grpSpPr>
              <a:xfrm>
                <a:off x="2761" y="4625"/>
                <a:ext cx="389" cy="700"/>
                <a:chOff x="2586" y="3944"/>
                <a:chExt cx="389" cy="700"/>
              </a:xfrm>
            </p:grpSpPr>
            <p:cxnSp>
              <p:nvCxnSpPr>
                <p:cNvPr id="51" name="直接箭头连接符 50"/>
                <p:cNvCxnSpPr/>
                <p:nvPr/>
              </p:nvCxnSpPr>
              <p:spPr>
                <a:xfrm flipV="1">
                  <a:off x="2586" y="3944"/>
                  <a:ext cx="0" cy="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975" y="3994"/>
                  <a:ext cx="0" cy="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7423" y="3149"/>
                <a:ext cx="2505" cy="4121"/>
                <a:chOff x="6775" y="3138"/>
                <a:chExt cx="2387" cy="5169"/>
              </a:xfrm>
            </p:grpSpPr>
            <p:grpSp>
              <p:nvGrpSpPr>
                <p:cNvPr id="36" name="组合 35"/>
                <p:cNvGrpSpPr/>
                <p:nvPr/>
              </p:nvGrpSpPr>
              <p:grpSpPr>
                <a:xfrm>
                  <a:off x="6775" y="6501"/>
                  <a:ext cx="2387" cy="1806"/>
                  <a:chOff x="10258" y="2816"/>
                  <a:chExt cx="4084" cy="3813"/>
                </a:xfrm>
              </p:grpSpPr>
              <p:pic>
                <p:nvPicPr>
                  <p:cNvPr id="13" name="图片 12" descr="U38%GIC~DQB{SU)`44}_Y)O"/>
                  <p:cNvPicPr>
                    <a:picLocks noChangeAspect="1"/>
                  </p:cNvPicPr>
                  <p:nvPr/>
                </p:nvPicPr>
                <p:blipFill>
                  <a:blip r:embed="rId3"/>
                  <a:stretch>
                    <a:fillRect/>
                  </a:stretch>
                </p:blipFill>
                <p:spPr>
                  <a:xfrm>
                    <a:off x="11243" y="2816"/>
                    <a:ext cx="1808" cy="2828"/>
                  </a:xfrm>
                  <a:prstGeom prst="rect">
                    <a:avLst/>
                  </a:prstGeom>
                </p:spPr>
              </p:pic>
              <p:sp>
                <p:nvSpPr>
                  <p:cNvPr id="243" name="文本框 242"/>
                  <p:cNvSpPr txBox="1"/>
                  <p:nvPr/>
                </p:nvSpPr>
                <p:spPr>
                  <a:xfrm>
                    <a:off x="10258" y="5574"/>
                    <a:ext cx="4084" cy="1055"/>
                  </a:xfrm>
                  <a:prstGeom prst="rect">
                    <a:avLst/>
                  </a:prstGeom>
                  <a:noFill/>
                </p:spPr>
                <p:txBody>
                  <a:bodyPr wrap="square" rtlCol="0">
                    <a:spAutoFit/>
                  </a:bodyPr>
                  <a:p>
                    <a:pPr algn="ctr"/>
                    <a:r>
                      <a:rPr lang="en-US" altLang="zh-CN" sz="800"/>
                      <a:t>web</a:t>
                    </a:r>
                    <a:r>
                      <a:rPr lang="zh-CN" altLang="en-US" sz="800"/>
                      <a:t>服务器</a:t>
                    </a:r>
                    <a:r>
                      <a:rPr lang="en-US" altLang="zh-CN" sz="800"/>
                      <a:t>c</a:t>
                    </a:r>
                    <a:endParaRPr lang="en-US" altLang="zh-CN" sz="800"/>
                  </a:p>
                </p:txBody>
              </p:sp>
            </p:grpSp>
            <p:grpSp>
              <p:nvGrpSpPr>
                <p:cNvPr id="53" name="组合 52"/>
                <p:cNvGrpSpPr/>
                <p:nvPr/>
              </p:nvGrpSpPr>
              <p:grpSpPr>
                <a:xfrm>
                  <a:off x="6916" y="4878"/>
                  <a:ext cx="2074" cy="2119"/>
                  <a:chOff x="10423" y="2816"/>
                  <a:chExt cx="3549" cy="4474"/>
                </a:xfrm>
              </p:grpSpPr>
              <p:pic>
                <p:nvPicPr>
                  <p:cNvPr id="54" name="图片 53" descr="U38%GIC~DQB{SU)`44}_Y)O"/>
                  <p:cNvPicPr>
                    <a:picLocks noChangeAspect="1"/>
                  </p:cNvPicPr>
                  <p:nvPr/>
                </p:nvPicPr>
                <p:blipFill>
                  <a:blip r:embed="rId3"/>
                  <a:stretch>
                    <a:fillRect/>
                  </a:stretch>
                </p:blipFill>
                <p:spPr>
                  <a:xfrm>
                    <a:off x="11243" y="2816"/>
                    <a:ext cx="1808" cy="2828"/>
                  </a:xfrm>
                  <a:prstGeom prst="rect">
                    <a:avLst/>
                  </a:prstGeom>
                </p:spPr>
              </p:pic>
              <p:sp>
                <p:nvSpPr>
                  <p:cNvPr id="55" name="文本框 54"/>
                  <p:cNvSpPr txBox="1"/>
                  <p:nvPr/>
                </p:nvSpPr>
                <p:spPr>
                  <a:xfrm>
                    <a:off x="10423" y="5335"/>
                    <a:ext cx="3549" cy="1955"/>
                  </a:xfrm>
                  <a:prstGeom prst="rect">
                    <a:avLst/>
                  </a:prstGeom>
                  <a:noFill/>
                </p:spPr>
                <p:txBody>
                  <a:bodyPr wrap="square" rtlCol="0">
                    <a:spAutoFit/>
                  </a:bodyPr>
                  <a:p>
                    <a:pPr algn="ctr"/>
                    <a:r>
                      <a:rPr lang="en-US" altLang="zh-CN" sz="800"/>
                      <a:t>web</a:t>
                    </a:r>
                    <a:r>
                      <a:rPr lang="zh-CN" altLang="en-US" sz="800"/>
                      <a:t>服务器</a:t>
                    </a:r>
                    <a:r>
                      <a:rPr lang="en-US" altLang="zh-CN" sz="800"/>
                      <a:t>b</a:t>
                    </a:r>
                    <a:endParaRPr lang="en-US" altLang="zh-CN" sz="800"/>
                  </a:p>
                </p:txBody>
              </p:sp>
            </p:grpSp>
            <p:grpSp>
              <p:nvGrpSpPr>
                <p:cNvPr id="56" name="组合 55"/>
                <p:cNvGrpSpPr/>
                <p:nvPr/>
              </p:nvGrpSpPr>
              <p:grpSpPr>
                <a:xfrm>
                  <a:off x="7124" y="3138"/>
                  <a:ext cx="1866" cy="1836"/>
                  <a:chOff x="10704" y="2816"/>
                  <a:chExt cx="3192" cy="3878"/>
                </a:xfrm>
              </p:grpSpPr>
              <p:pic>
                <p:nvPicPr>
                  <p:cNvPr id="57" name="图片 56" descr="U38%GIC~DQB{SU)`44}_Y)O"/>
                  <p:cNvPicPr>
                    <a:picLocks noChangeAspect="1"/>
                  </p:cNvPicPr>
                  <p:nvPr/>
                </p:nvPicPr>
                <p:blipFill>
                  <a:blip r:embed="rId3"/>
                  <a:stretch>
                    <a:fillRect/>
                  </a:stretch>
                </p:blipFill>
                <p:spPr>
                  <a:xfrm>
                    <a:off x="11243" y="2816"/>
                    <a:ext cx="1808" cy="2828"/>
                  </a:xfrm>
                  <a:prstGeom prst="rect">
                    <a:avLst/>
                  </a:prstGeom>
                </p:spPr>
              </p:pic>
              <p:sp>
                <p:nvSpPr>
                  <p:cNvPr id="58" name="文本框 57"/>
                  <p:cNvSpPr txBox="1"/>
                  <p:nvPr/>
                </p:nvSpPr>
                <p:spPr>
                  <a:xfrm>
                    <a:off x="10704" y="5453"/>
                    <a:ext cx="3192" cy="1241"/>
                  </a:xfrm>
                  <a:prstGeom prst="rect">
                    <a:avLst/>
                  </a:prstGeom>
                  <a:noFill/>
                </p:spPr>
                <p:txBody>
                  <a:bodyPr wrap="square" rtlCol="0">
                    <a:spAutoFit/>
                  </a:bodyPr>
                  <a:p>
                    <a:pPr algn="ctr"/>
                    <a:r>
                      <a:rPr lang="en-US" altLang="zh-CN" sz="800"/>
                      <a:t>web</a:t>
                    </a:r>
                    <a:r>
                      <a:rPr lang="zh-CN" altLang="en-US" sz="800"/>
                      <a:t>服务器</a:t>
                    </a:r>
                    <a:r>
                      <a:rPr lang="en-US" altLang="zh-CN" sz="800"/>
                      <a:t>a</a:t>
                    </a:r>
                    <a:endParaRPr lang="en-US" altLang="zh-CN" sz="800"/>
                  </a:p>
                </p:txBody>
              </p:sp>
            </p:grpSp>
          </p:grpSp>
          <p:cxnSp>
            <p:nvCxnSpPr>
              <p:cNvPr id="62" name="直接箭头连接符 61"/>
              <p:cNvCxnSpPr/>
              <p:nvPr/>
            </p:nvCxnSpPr>
            <p:spPr>
              <a:xfrm flipV="1">
                <a:off x="3971" y="3937"/>
                <a:ext cx="2662" cy="187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4171" y="5524"/>
                <a:ext cx="2575" cy="484"/>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4058" y="6292"/>
                <a:ext cx="2688" cy="25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5001895" y="2287270"/>
            <a:ext cx="3402330" cy="2278380"/>
            <a:chOff x="7208" y="3602"/>
            <a:chExt cx="5358" cy="3588"/>
          </a:xfrm>
        </p:grpSpPr>
        <p:sp>
          <p:nvSpPr>
            <p:cNvPr id="10" name="圆角矩形 9"/>
            <p:cNvSpPr/>
            <p:nvPr/>
          </p:nvSpPr>
          <p:spPr>
            <a:xfrm>
              <a:off x="9744" y="3602"/>
              <a:ext cx="2823" cy="3588"/>
            </a:xfrm>
            <a:prstGeom prst="roundRect">
              <a:avLst/>
            </a:prstGeom>
            <a:noFill/>
            <a:ln w="63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rot="0">
              <a:off x="7208" y="4014"/>
              <a:ext cx="5219" cy="3037"/>
              <a:chOff x="1996" y="3149"/>
              <a:chExt cx="8146" cy="4223"/>
            </a:xfrm>
          </p:grpSpPr>
          <p:grpSp>
            <p:nvGrpSpPr>
              <p:cNvPr id="12" name="组合 11"/>
              <p:cNvGrpSpPr/>
              <p:nvPr/>
            </p:nvGrpSpPr>
            <p:grpSpPr>
              <a:xfrm>
                <a:off x="1996" y="5420"/>
                <a:ext cx="2312" cy="1952"/>
                <a:chOff x="1366" y="5059"/>
                <a:chExt cx="2876" cy="2692"/>
              </a:xfrm>
            </p:grpSpPr>
            <p:grpSp>
              <p:nvGrpSpPr>
                <p:cNvPr id="14" name="组合 13"/>
                <p:cNvGrpSpPr/>
                <p:nvPr/>
              </p:nvGrpSpPr>
              <p:grpSpPr>
                <a:xfrm rot="0">
                  <a:off x="1620" y="5059"/>
                  <a:ext cx="1962" cy="1817"/>
                  <a:chOff x="4339890" y="3321989"/>
                  <a:chExt cx="894337" cy="758192"/>
                </a:xfrm>
              </p:grpSpPr>
              <p:sp>
                <p:nvSpPr>
                  <p:cNvPr id="15"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Rectangle 120"/>
                  <p:cNvSpPr>
                    <a:spLocks noChangeArrowheads="1"/>
                  </p:cNvSpPr>
                  <p:nvPr/>
                </p:nvSpPr>
                <p:spPr bwMode="auto">
                  <a:xfrm>
                    <a:off x="4477095" y="3402941"/>
                    <a:ext cx="609900" cy="11224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2" name="文本框 21"/>
                <p:cNvSpPr txBox="1"/>
                <p:nvPr/>
              </p:nvSpPr>
              <p:spPr>
                <a:xfrm>
                  <a:off x="1366" y="6919"/>
                  <a:ext cx="2876" cy="832"/>
                </a:xfrm>
                <a:prstGeom prst="rect">
                  <a:avLst/>
                </a:prstGeom>
                <a:noFill/>
              </p:spPr>
              <p:txBody>
                <a:bodyPr wrap="square" rtlCol="0">
                  <a:spAutoFit/>
                </a:bodyPr>
                <a:p>
                  <a:r>
                    <a:rPr lang="en-US" altLang="zh-CN" sz="1200"/>
                    <a:t>web</a:t>
                  </a:r>
                  <a:r>
                    <a:rPr lang="zh-CN" altLang="en-US" sz="1200"/>
                    <a:t>浏览器</a:t>
                  </a:r>
                  <a:endParaRPr lang="zh-CN" altLang="en-US" sz="1200"/>
                </a:p>
              </p:txBody>
            </p:sp>
          </p:grpSp>
          <p:grpSp>
            <p:nvGrpSpPr>
              <p:cNvPr id="23" name="组合 22"/>
              <p:cNvGrpSpPr/>
              <p:nvPr/>
            </p:nvGrpSpPr>
            <p:grpSpPr>
              <a:xfrm>
                <a:off x="2200" y="3396"/>
                <a:ext cx="2213" cy="1102"/>
                <a:chOff x="1674" y="1064"/>
                <a:chExt cx="2211" cy="1342"/>
              </a:xfrm>
            </p:grpSpPr>
            <p:pic>
              <p:nvPicPr>
                <p:cNvPr id="24" name="图片 23"/>
                <p:cNvPicPr>
                  <a:picLocks noChangeAspect="1"/>
                </p:cNvPicPr>
                <p:nvPr/>
              </p:nvPicPr>
              <p:blipFill>
                <a:blip r:embed="rId2"/>
                <a:stretch>
                  <a:fillRect/>
                </a:stretch>
              </p:blipFill>
              <p:spPr>
                <a:xfrm>
                  <a:off x="2052" y="1064"/>
                  <a:ext cx="857" cy="912"/>
                </a:xfrm>
                <a:prstGeom prst="rect">
                  <a:avLst/>
                </a:prstGeom>
              </p:spPr>
            </p:pic>
            <p:sp>
              <p:nvSpPr>
                <p:cNvPr id="26" name="文本框 25"/>
                <p:cNvSpPr txBox="1"/>
                <p:nvPr/>
              </p:nvSpPr>
              <p:spPr>
                <a:xfrm>
                  <a:off x="1674" y="1977"/>
                  <a:ext cx="2211" cy="429"/>
                </a:xfrm>
                <a:prstGeom prst="rect">
                  <a:avLst/>
                </a:prstGeom>
                <a:noFill/>
              </p:spPr>
              <p:txBody>
                <a:bodyPr wrap="square" rtlCol="0">
                  <a:spAutoFit/>
                </a:bodyPr>
                <a:p>
                  <a:r>
                    <a:rPr lang="en-US" altLang="zh-CN" sz="1000"/>
                    <a:t>DNS</a:t>
                  </a:r>
                  <a:r>
                    <a:rPr lang="zh-CN" altLang="en-US" sz="1000"/>
                    <a:t>服务器</a:t>
                  </a:r>
                  <a:endParaRPr lang="zh-CN" altLang="en-US" sz="1000"/>
                </a:p>
              </p:txBody>
            </p:sp>
          </p:grpSp>
          <p:grpSp>
            <p:nvGrpSpPr>
              <p:cNvPr id="27" name="组合 26"/>
              <p:cNvGrpSpPr/>
              <p:nvPr/>
            </p:nvGrpSpPr>
            <p:grpSpPr>
              <a:xfrm>
                <a:off x="2761" y="4625"/>
                <a:ext cx="389" cy="700"/>
                <a:chOff x="2586" y="3944"/>
                <a:chExt cx="389" cy="700"/>
              </a:xfrm>
            </p:grpSpPr>
            <p:cxnSp>
              <p:nvCxnSpPr>
                <p:cNvPr id="28" name="直接箭头连接符 27"/>
                <p:cNvCxnSpPr/>
                <p:nvPr/>
              </p:nvCxnSpPr>
              <p:spPr>
                <a:xfrm flipV="1">
                  <a:off x="2586" y="3944"/>
                  <a:ext cx="0" cy="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975" y="3994"/>
                  <a:ext cx="0" cy="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966" y="3149"/>
                <a:ext cx="2177" cy="4215"/>
                <a:chOff x="7292" y="3138"/>
                <a:chExt cx="2074" cy="5287"/>
              </a:xfrm>
            </p:grpSpPr>
            <p:grpSp>
              <p:nvGrpSpPr>
                <p:cNvPr id="31" name="组合 30"/>
                <p:cNvGrpSpPr/>
                <p:nvPr/>
              </p:nvGrpSpPr>
              <p:grpSpPr>
                <a:xfrm>
                  <a:off x="7330" y="6475"/>
                  <a:ext cx="2001" cy="1950"/>
                  <a:chOff x="11207" y="2761"/>
                  <a:chExt cx="3423" cy="4118"/>
                </a:xfrm>
              </p:grpSpPr>
              <p:pic>
                <p:nvPicPr>
                  <p:cNvPr id="32" name="图片 31" descr="U38%GIC~DQB{SU)`44}_Y)O"/>
                  <p:cNvPicPr>
                    <a:picLocks noChangeAspect="1"/>
                  </p:cNvPicPr>
                  <p:nvPr/>
                </p:nvPicPr>
                <p:blipFill>
                  <a:blip r:embed="rId3"/>
                  <a:stretch>
                    <a:fillRect/>
                  </a:stretch>
                </p:blipFill>
                <p:spPr>
                  <a:xfrm>
                    <a:off x="11963" y="2761"/>
                    <a:ext cx="1808" cy="2828"/>
                  </a:xfrm>
                  <a:prstGeom prst="rect">
                    <a:avLst/>
                  </a:prstGeom>
                </p:spPr>
              </p:pic>
              <p:sp>
                <p:nvSpPr>
                  <p:cNvPr id="33" name="文本框 32"/>
                  <p:cNvSpPr txBox="1"/>
                  <p:nvPr/>
                </p:nvSpPr>
                <p:spPr>
                  <a:xfrm>
                    <a:off x="11207" y="5578"/>
                    <a:ext cx="3423" cy="1301"/>
                  </a:xfrm>
                  <a:prstGeom prst="rect">
                    <a:avLst/>
                  </a:prstGeom>
                  <a:noFill/>
                </p:spPr>
                <p:txBody>
                  <a:bodyPr wrap="square" rtlCol="0">
                    <a:spAutoFit/>
                  </a:bodyPr>
                  <a:p>
                    <a:pPr algn="ctr"/>
                    <a:r>
                      <a:rPr lang="en-US" altLang="zh-CN" sz="800"/>
                      <a:t>web</a:t>
                    </a:r>
                    <a:r>
                      <a:rPr lang="zh-CN" altLang="en-US" sz="800"/>
                      <a:t>服务器</a:t>
                    </a:r>
                    <a:r>
                      <a:rPr lang="en-US" altLang="zh-CN" sz="800"/>
                      <a:t>c</a:t>
                    </a:r>
                    <a:endParaRPr lang="en-US" altLang="zh-CN" sz="800"/>
                  </a:p>
                </p:txBody>
              </p:sp>
            </p:grpSp>
            <p:grpSp>
              <p:nvGrpSpPr>
                <p:cNvPr id="34" name="组合 33"/>
                <p:cNvGrpSpPr/>
                <p:nvPr/>
              </p:nvGrpSpPr>
              <p:grpSpPr>
                <a:xfrm>
                  <a:off x="7292" y="4878"/>
                  <a:ext cx="2074" cy="2119"/>
                  <a:chOff x="11067" y="2816"/>
                  <a:chExt cx="3549" cy="4474"/>
                </a:xfrm>
              </p:grpSpPr>
              <p:pic>
                <p:nvPicPr>
                  <p:cNvPr id="35" name="图片 34" descr="U38%GIC~DQB{SU)`44}_Y)O"/>
                  <p:cNvPicPr>
                    <a:picLocks noChangeAspect="1"/>
                  </p:cNvPicPr>
                  <p:nvPr/>
                </p:nvPicPr>
                <p:blipFill>
                  <a:blip r:embed="rId3"/>
                  <a:stretch>
                    <a:fillRect/>
                  </a:stretch>
                </p:blipFill>
                <p:spPr>
                  <a:xfrm>
                    <a:off x="11889" y="2816"/>
                    <a:ext cx="1808" cy="2828"/>
                  </a:xfrm>
                  <a:prstGeom prst="rect">
                    <a:avLst/>
                  </a:prstGeom>
                </p:spPr>
              </p:pic>
              <p:sp>
                <p:nvSpPr>
                  <p:cNvPr id="37" name="文本框 36"/>
                  <p:cNvSpPr txBox="1"/>
                  <p:nvPr/>
                </p:nvSpPr>
                <p:spPr>
                  <a:xfrm>
                    <a:off x="11067" y="5335"/>
                    <a:ext cx="3549" cy="1955"/>
                  </a:xfrm>
                  <a:prstGeom prst="rect">
                    <a:avLst/>
                  </a:prstGeom>
                  <a:noFill/>
                </p:spPr>
                <p:txBody>
                  <a:bodyPr wrap="square" rtlCol="0">
                    <a:spAutoFit/>
                  </a:bodyPr>
                  <a:p>
                    <a:pPr algn="ctr"/>
                    <a:r>
                      <a:rPr lang="en-US" altLang="zh-CN" sz="800"/>
                      <a:t>web</a:t>
                    </a:r>
                    <a:r>
                      <a:rPr lang="zh-CN" altLang="en-US" sz="800"/>
                      <a:t>服务器</a:t>
                    </a:r>
                    <a:r>
                      <a:rPr lang="en-US" altLang="zh-CN" sz="800"/>
                      <a:t>b</a:t>
                    </a:r>
                    <a:endParaRPr lang="en-US" altLang="zh-CN" sz="800"/>
                  </a:p>
                </p:txBody>
              </p:sp>
            </p:grpSp>
            <p:grpSp>
              <p:nvGrpSpPr>
                <p:cNvPr id="38" name="组合 37"/>
                <p:cNvGrpSpPr/>
                <p:nvPr/>
              </p:nvGrpSpPr>
              <p:grpSpPr>
                <a:xfrm>
                  <a:off x="7395" y="3138"/>
                  <a:ext cx="1866" cy="1852"/>
                  <a:chOff x="11167" y="2816"/>
                  <a:chExt cx="3192" cy="3911"/>
                </a:xfrm>
              </p:grpSpPr>
              <p:pic>
                <p:nvPicPr>
                  <p:cNvPr id="39" name="图片 38" descr="U38%GIC~DQB{SU)`44}_Y)O"/>
                  <p:cNvPicPr>
                    <a:picLocks noChangeAspect="1"/>
                  </p:cNvPicPr>
                  <p:nvPr/>
                </p:nvPicPr>
                <p:blipFill>
                  <a:blip r:embed="rId3"/>
                  <a:stretch>
                    <a:fillRect/>
                  </a:stretch>
                </p:blipFill>
                <p:spPr>
                  <a:xfrm>
                    <a:off x="11813" y="2816"/>
                    <a:ext cx="1808" cy="2828"/>
                  </a:xfrm>
                  <a:prstGeom prst="rect">
                    <a:avLst/>
                  </a:prstGeom>
                </p:spPr>
              </p:pic>
              <p:sp>
                <p:nvSpPr>
                  <p:cNvPr id="40" name="文本框 39"/>
                  <p:cNvSpPr txBox="1"/>
                  <p:nvPr/>
                </p:nvSpPr>
                <p:spPr>
                  <a:xfrm>
                    <a:off x="11167" y="5486"/>
                    <a:ext cx="3192" cy="1241"/>
                  </a:xfrm>
                  <a:prstGeom prst="rect">
                    <a:avLst/>
                  </a:prstGeom>
                  <a:noFill/>
                </p:spPr>
                <p:txBody>
                  <a:bodyPr wrap="square" rtlCol="0">
                    <a:spAutoFit/>
                  </a:bodyPr>
                  <a:p>
                    <a:pPr algn="ctr"/>
                    <a:r>
                      <a:rPr lang="en-US" altLang="zh-CN" sz="800"/>
                      <a:t>web</a:t>
                    </a:r>
                    <a:r>
                      <a:rPr lang="zh-CN" altLang="en-US" sz="800"/>
                      <a:t>服务器</a:t>
                    </a:r>
                    <a:r>
                      <a:rPr lang="en-US" altLang="zh-CN" sz="800"/>
                      <a:t>a</a:t>
                    </a:r>
                    <a:endParaRPr lang="en-US" altLang="zh-CN" sz="800"/>
                  </a:p>
                </p:txBody>
              </p:sp>
            </p:grpSp>
          </p:grpSp>
          <p:cxnSp>
            <p:nvCxnSpPr>
              <p:cNvPr id="42" name="直接箭头连接符 41"/>
              <p:cNvCxnSpPr/>
              <p:nvPr/>
            </p:nvCxnSpPr>
            <p:spPr>
              <a:xfrm>
                <a:off x="4107" y="5564"/>
                <a:ext cx="1593"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pic>
          <p:nvPicPr>
            <p:cNvPr id="44" name="图片 43" descr="U38%GIC~DQB{SU)`44}_Y)O"/>
            <p:cNvPicPr>
              <a:picLocks noChangeAspect="1"/>
            </p:cNvPicPr>
            <p:nvPr/>
          </p:nvPicPr>
          <p:blipFill>
            <a:blip r:embed="rId3"/>
            <a:stretch>
              <a:fillRect/>
            </a:stretch>
          </p:blipFill>
          <p:spPr>
            <a:xfrm>
              <a:off x="9824" y="5175"/>
              <a:ext cx="710" cy="768"/>
            </a:xfrm>
            <a:prstGeom prst="rect">
              <a:avLst/>
            </a:prstGeom>
          </p:spPr>
        </p:pic>
        <p:sp>
          <p:nvSpPr>
            <p:cNvPr id="45" name="文本框 44"/>
            <p:cNvSpPr txBox="1"/>
            <p:nvPr/>
          </p:nvSpPr>
          <p:spPr>
            <a:xfrm>
              <a:off x="9582" y="5943"/>
              <a:ext cx="1198" cy="337"/>
            </a:xfrm>
            <a:prstGeom prst="rect">
              <a:avLst/>
            </a:prstGeom>
            <a:noFill/>
          </p:spPr>
          <p:txBody>
            <a:bodyPr wrap="square" rtlCol="0">
              <a:spAutoFit/>
            </a:bodyPr>
            <a:p>
              <a:pPr algn="ctr"/>
              <a:r>
                <a:rPr lang="zh-CN" altLang="en-US" sz="800">
                  <a:sym typeface="+mn-ea"/>
                </a:rPr>
                <a:t>负载均衡器</a:t>
              </a:r>
              <a:endParaRPr lang="en-US" altLang="zh-CN" sz="800"/>
            </a:p>
          </p:txBody>
        </p:sp>
        <p:cxnSp>
          <p:nvCxnSpPr>
            <p:cNvPr id="46" name="直接箭头连接符 45"/>
            <p:cNvCxnSpPr/>
            <p:nvPr/>
          </p:nvCxnSpPr>
          <p:spPr>
            <a:xfrm flipV="1">
              <a:off x="10657" y="4504"/>
              <a:ext cx="625" cy="857"/>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10657" y="5638"/>
              <a:ext cx="512" cy="10"/>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0657" y="5889"/>
              <a:ext cx="625" cy="543"/>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4406900" y="1979295"/>
            <a:ext cx="0" cy="301244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网络基础知识普及</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04</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grpSp>
        <p:nvGrpSpPr>
          <p:cNvPr id="10" name="组合 9"/>
          <p:cNvGrpSpPr/>
          <p:nvPr/>
        </p:nvGrpSpPr>
        <p:grpSpPr>
          <a:xfrm>
            <a:off x="5651500" y="1118870"/>
            <a:ext cx="1344295" cy="1432560"/>
            <a:chOff x="1239" y="1256"/>
            <a:chExt cx="2117" cy="2256"/>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 y="1256"/>
              <a:ext cx="1588" cy="1680"/>
            </a:xfrm>
            <a:prstGeom prst="rect">
              <a:avLst/>
            </a:prstGeom>
          </p:spPr>
        </p:pic>
        <p:sp>
          <p:nvSpPr>
            <p:cNvPr id="7" name="矩形 6"/>
            <p:cNvSpPr/>
            <p:nvPr/>
          </p:nvSpPr>
          <p:spPr>
            <a:xfrm>
              <a:off x="1239" y="3029"/>
              <a:ext cx="2117" cy="483"/>
            </a:xfrm>
            <a:prstGeom prst="rect">
              <a:avLst/>
            </a:prstGeom>
          </p:spPr>
          <p:txBody>
            <a:bodyPr wrap="none">
              <a:spAutoFit/>
            </a:bodyPr>
            <a:lstStyle/>
            <a:p>
              <a:pPr algn="r"/>
              <a:r>
                <a:rPr lang="zh-CN" altLang="en-US" sz="1400" dirty="0"/>
                <a:t>蒂姆 伯纳斯</a:t>
              </a:r>
              <a:r>
                <a:rPr lang="en-US" altLang="zh-CN" sz="1400" dirty="0"/>
                <a:t>-</a:t>
              </a:r>
              <a:r>
                <a:rPr lang="zh-CN" altLang="en-US" sz="1400" dirty="0"/>
                <a:t>李</a:t>
              </a:r>
              <a:endParaRPr lang="zh-CN" altLang="en-US" sz="1400" dirty="0"/>
            </a:p>
          </p:txBody>
        </p:sp>
      </p:grpSp>
      <p:grpSp>
        <p:nvGrpSpPr>
          <p:cNvPr id="5" name="组合 4"/>
          <p:cNvGrpSpPr/>
          <p:nvPr/>
        </p:nvGrpSpPr>
        <p:grpSpPr>
          <a:xfrm rot="0">
            <a:off x="1006475" y="1116965"/>
            <a:ext cx="3187700" cy="2920365"/>
            <a:chOff x="2598080" y="386602"/>
            <a:chExt cx="4986929" cy="4705419"/>
          </a:xfrm>
        </p:grpSpPr>
        <p:sp>
          <p:nvSpPr>
            <p:cNvPr id="149" name="Oval 55"/>
            <p:cNvSpPr>
              <a:spLocks noChangeArrowheads="1"/>
            </p:cNvSpPr>
            <p:nvPr/>
          </p:nvSpPr>
          <p:spPr bwMode="auto">
            <a:xfrm>
              <a:off x="2598080" y="386602"/>
              <a:ext cx="4986929" cy="4705419"/>
            </a:xfrm>
            <a:prstGeom prst="ellipse">
              <a:avLst/>
            </a:prstGeom>
            <a:gradFill flip="none" rotWithShape="1">
              <a:gsLst>
                <a:gs pos="0">
                  <a:srgbClr val="FFCE00">
                    <a:tint val="66000"/>
                    <a:satMod val="160000"/>
                  </a:srgbClr>
                </a:gs>
                <a:gs pos="50000">
                  <a:srgbClr val="FFCE00">
                    <a:tint val="44500"/>
                    <a:satMod val="160000"/>
                  </a:srgbClr>
                </a:gs>
                <a:gs pos="100000">
                  <a:srgbClr val="FFCE00">
                    <a:tint val="23500"/>
                    <a:satMod val="160000"/>
                  </a:srgbClr>
                </a:gs>
              </a:gsLst>
              <a:path path="circle">
                <a:fillToRect l="50000" t="50000" r="50000" b="50000"/>
              </a:path>
              <a:tileRect/>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3567488" y="3641084"/>
              <a:ext cx="894337" cy="758192"/>
              <a:chOff x="4339890" y="3321989"/>
              <a:chExt cx="894337" cy="758192"/>
            </a:xfrm>
          </p:grpSpPr>
          <p:sp>
            <p:nvSpPr>
              <p:cNvPr id="38"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0"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1"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2"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3"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8"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0"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1"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2"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4"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5"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58" name="组合 57"/>
            <p:cNvGrpSpPr/>
            <p:nvPr/>
          </p:nvGrpSpPr>
          <p:grpSpPr>
            <a:xfrm>
              <a:off x="4652658" y="652277"/>
              <a:ext cx="894337" cy="758192"/>
              <a:chOff x="4339890" y="3321989"/>
              <a:chExt cx="894337" cy="758192"/>
            </a:xfrm>
          </p:grpSpPr>
          <p:sp>
            <p:nvSpPr>
              <p:cNvPr id="59"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4"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5"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6"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3"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4"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5"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7"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8"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9"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0"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2"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3" name="组合 82"/>
            <p:cNvGrpSpPr/>
            <p:nvPr/>
          </p:nvGrpSpPr>
          <p:grpSpPr>
            <a:xfrm>
              <a:off x="6497888" y="1956966"/>
              <a:ext cx="894337" cy="758192"/>
              <a:chOff x="4339890" y="3321989"/>
              <a:chExt cx="894337" cy="758192"/>
            </a:xfrm>
          </p:grpSpPr>
          <p:sp>
            <p:nvSpPr>
              <p:cNvPr id="84"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5"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6"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7"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8"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9"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0"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1"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3"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4"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5"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6"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7"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8"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9"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0"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1"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03" name="组合 102"/>
            <p:cNvGrpSpPr/>
            <p:nvPr/>
          </p:nvGrpSpPr>
          <p:grpSpPr>
            <a:xfrm>
              <a:off x="5713378" y="3622892"/>
              <a:ext cx="894337" cy="758192"/>
              <a:chOff x="4339890" y="3321989"/>
              <a:chExt cx="894337" cy="758192"/>
            </a:xfrm>
          </p:grpSpPr>
          <p:sp>
            <p:nvSpPr>
              <p:cNvPr id="104"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5"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6"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7"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8"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9"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0"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1"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2"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3"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4"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5"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6"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7"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8"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9"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0"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1"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2"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28" name="组合 127"/>
            <p:cNvGrpSpPr/>
            <p:nvPr/>
          </p:nvGrpSpPr>
          <p:grpSpPr>
            <a:xfrm>
              <a:off x="2870330" y="2014476"/>
              <a:ext cx="894337" cy="758192"/>
              <a:chOff x="4339890" y="3321989"/>
              <a:chExt cx="894337" cy="758192"/>
            </a:xfrm>
          </p:grpSpPr>
          <p:sp>
            <p:nvSpPr>
              <p:cNvPr id="129"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0"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1"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2"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3"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4"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5"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6"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7"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8"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9"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0"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2"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3"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4"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5"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6"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7"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cxnSp>
        <p:nvCxnSpPr>
          <p:cNvPr id="170" name="直接箭头连接符 169"/>
          <p:cNvCxnSpPr/>
          <p:nvPr/>
        </p:nvCxnSpPr>
        <p:spPr>
          <a:xfrm flipH="1" flipV="1">
            <a:off x="1844675" y="2416175"/>
            <a:ext cx="534670" cy="203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1" name="Freeform 9"/>
          <p:cNvSpPr>
            <a:spLocks noEditPoints="1"/>
          </p:cNvSpPr>
          <p:nvPr/>
        </p:nvSpPr>
        <p:spPr bwMode="auto">
          <a:xfrm>
            <a:off x="2458720" y="2320290"/>
            <a:ext cx="387350" cy="360680"/>
          </a:xfrm>
          <a:custGeom>
            <a:avLst/>
            <a:gdLst>
              <a:gd name="T0" fmla="*/ 364 w 543"/>
              <a:gd name="T1" fmla="*/ 139 h 585"/>
              <a:gd name="T2" fmla="*/ 451 w 543"/>
              <a:gd name="T3" fmla="*/ 296 h 585"/>
              <a:gd name="T4" fmla="*/ 358 w 543"/>
              <a:gd name="T5" fmla="*/ 449 h 585"/>
              <a:gd name="T6" fmla="*/ 179 w 543"/>
              <a:gd name="T7" fmla="*/ 446 h 585"/>
              <a:gd name="T8" fmla="*/ 92 w 543"/>
              <a:gd name="T9" fmla="*/ 289 h 585"/>
              <a:gd name="T10" fmla="*/ 185 w 543"/>
              <a:gd name="T11" fmla="*/ 136 h 585"/>
              <a:gd name="T12" fmla="*/ 272 w 543"/>
              <a:gd name="T13" fmla="*/ 345 h 585"/>
              <a:gd name="T14" fmla="*/ 372 w 543"/>
              <a:gd name="T15" fmla="*/ 232 h 585"/>
              <a:gd name="T16" fmla="*/ 439 w 543"/>
              <a:gd name="T17" fmla="*/ 280 h 585"/>
              <a:gd name="T18" fmla="*/ 363 w 543"/>
              <a:gd name="T19" fmla="*/ 159 h 585"/>
              <a:gd name="T20" fmla="*/ 169 w 543"/>
              <a:gd name="T21" fmla="*/ 350 h 585"/>
              <a:gd name="T22" fmla="*/ 50 w 543"/>
              <a:gd name="T23" fmla="*/ 420 h 585"/>
              <a:gd name="T24" fmla="*/ 341 w 543"/>
              <a:gd name="T25" fmla="*/ 146 h 585"/>
              <a:gd name="T26" fmla="*/ 202 w 543"/>
              <a:gd name="T27" fmla="*/ 146 h 585"/>
              <a:gd name="T28" fmla="*/ 344 w 543"/>
              <a:gd name="T29" fmla="*/ 142 h 585"/>
              <a:gd name="T30" fmla="*/ 220 w 543"/>
              <a:gd name="T31" fmla="*/ 203 h 585"/>
              <a:gd name="T32" fmla="*/ 194 w 543"/>
              <a:gd name="T33" fmla="*/ 164 h 585"/>
              <a:gd name="T34" fmla="*/ 249 w 543"/>
              <a:gd name="T35" fmla="*/ 188 h 585"/>
              <a:gd name="T36" fmla="*/ 104 w 543"/>
              <a:gd name="T37" fmla="*/ 280 h 585"/>
              <a:gd name="T38" fmla="*/ 180 w 543"/>
              <a:gd name="T39" fmla="*/ 159 h 585"/>
              <a:gd name="T40" fmla="*/ 202 w 543"/>
              <a:gd name="T41" fmla="*/ 439 h 585"/>
              <a:gd name="T42" fmla="*/ 341 w 543"/>
              <a:gd name="T43" fmla="*/ 439 h 585"/>
              <a:gd name="T44" fmla="*/ 199 w 543"/>
              <a:gd name="T45" fmla="*/ 444 h 585"/>
              <a:gd name="T46" fmla="*/ 323 w 543"/>
              <a:gd name="T47" fmla="*/ 382 h 585"/>
              <a:gd name="T48" fmla="*/ 349 w 543"/>
              <a:gd name="T49" fmla="*/ 421 h 585"/>
              <a:gd name="T50" fmla="*/ 294 w 543"/>
              <a:gd name="T51" fmla="*/ 398 h 585"/>
              <a:gd name="T52" fmla="*/ 439 w 543"/>
              <a:gd name="T53" fmla="*/ 305 h 585"/>
              <a:gd name="T54" fmla="*/ 363 w 543"/>
              <a:gd name="T55" fmla="*/ 426 h 585"/>
              <a:gd name="T56" fmla="*/ 344 w 543"/>
              <a:gd name="T57" fmla="*/ 161 h 585"/>
              <a:gd name="T58" fmla="*/ 323 w 543"/>
              <a:gd name="T59" fmla="*/ 203 h 585"/>
              <a:gd name="T60" fmla="*/ 349 w 543"/>
              <a:gd name="T61" fmla="*/ 164 h 585"/>
              <a:gd name="T62" fmla="*/ 226 w 543"/>
              <a:gd name="T63" fmla="*/ 215 h 585"/>
              <a:gd name="T64" fmla="*/ 182 w 543"/>
              <a:gd name="T65" fmla="*/ 293 h 585"/>
              <a:gd name="T66" fmla="*/ 226 w 543"/>
              <a:gd name="T67" fmla="*/ 371 h 585"/>
              <a:gd name="T68" fmla="*/ 316 w 543"/>
              <a:gd name="T69" fmla="*/ 371 h 585"/>
              <a:gd name="T70" fmla="*/ 362 w 543"/>
              <a:gd name="T71" fmla="*/ 293 h 585"/>
              <a:gd name="T72" fmla="*/ 316 w 543"/>
              <a:gd name="T73" fmla="*/ 215 h 585"/>
              <a:gd name="T74" fmla="*/ 163 w 543"/>
              <a:gd name="T75" fmla="*/ 256 h 585"/>
              <a:gd name="T76" fmla="*/ 163 w 543"/>
              <a:gd name="T77" fmla="*/ 329 h 585"/>
              <a:gd name="T78" fmla="*/ 169 w 543"/>
              <a:gd name="T79" fmla="*/ 260 h 585"/>
              <a:gd name="T80" fmla="*/ 249 w 543"/>
              <a:gd name="T81" fmla="*/ 405 h 585"/>
              <a:gd name="T82" fmla="*/ 192 w 543"/>
              <a:gd name="T83" fmla="*/ 365 h 585"/>
              <a:gd name="T84" fmla="*/ 199 w 543"/>
              <a:gd name="T85" fmla="*/ 424 h 585"/>
              <a:gd name="T86" fmla="*/ 422 w 543"/>
              <a:gd name="T87" fmla="*/ 289 h 585"/>
              <a:gd name="T88" fmla="*/ 375 w 543"/>
              <a:gd name="T89"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585">
                <a:moveTo>
                  <a:pt x="272" y="0"/>
                </a:moveTo>
                <a:cubicBezTo>
                  <a:pt x="308" y="0"/>
                  <a:pt x="340" y="54"/>
                  <a:pt x="358" y="136"/>
                </a:cubicBezTo>
                <a:cubicBezTo>
                  <a:pt x="359" y="138"/>
                  <a:pt x="362" y="140"/>
                  <a:pt x="364" y="139"/>
                </a:cubicBezTo>
                <a:cubicBezTo>
                  <a:pt x="443" y="114"/>
                  <a:pt x="506" y="115"/>
                  <a:pt x="525" y="147"/>
                </a:cubicBezTo>
                <a:cubicBezTo>
                  <a:pt x="543" y="178"/>
                  <a:pt x="512" y="233"/>
                  <a:pt x="451" y="290"/>
                </a:cubicBezTo>
                <a:cubicBezTo>
                  <a:pt x="449" y="291"/>
                  <a:pt x="449" y="294"/>
                  <a:pt x="451" y="296"/>
                </a:cubicBezTo>
                <a:cubicBezTo>
                  <a:pt x="512" y="352"/>
                  <a:pt x="543" y="407"/>
                  <a:pt x="525" y="439"/>
                </a:cubicBezTo>
                <a:cubicBezTo>
                  <a:pt x="506" y="470"/>
                  <a:pt x="443" y="471"/>
                  <a:pt x="364" y="446"/>
                </a:cubicBezTo>
                <a:cubicBezTo>
                  <a:pt x="362" y="446"/>
                  <a:pt x="359" y="447"/>
                  <a:pt x="358" y="449"/>
                </a:cubicBezTo>
                <a:cubicBezTo>
                  <a:pt x="340" y="531"/>
                  <a:pt x="308" y="585"/>
                  <a:pt x="272" y="585"/>
                </a:cubicBezTo>
                <a:cubicBezTo>
                  <a:pt x="235" y="585"/>
                  <a:pt x="203" y="531"/>
                  <a:pt x="185" y="449"/>
                </a:cubicBezTo>
                <a:cubicBezTo>
                  <a:pt x="184" y="447"/>
                  <a:pt x="182" y="446"/>
                  <a:pt x="179" y="446"/>
                </a:cubicBezTo>
                <a:cubicBezTo>
                  <a:pt x="100" y="471"/>
                  <a:pt x="37" y="470"/>
                  <a:pt x="19" y="439"/>
                </a:cubicBezTo>
                <a:cubicBezTo>
                  <a:pt x="0" y="407"/>
                  <a:pt x="31" y="352"/>
                  <a:pt x="92" y="296"/>
                </a:cubicBezTo>
                <a:cubicBezTo>
                  <a:pt x="94" y="294"/>
                  <a:pt x="94" y="291"/>
                  <a:pt x="92" y="289"/>
                </a:cubicBezTo>
                <a:cubicBezTo>
                  <a:pt x="31" y="233"/>
                  <a:pt x="0" y="178"/>
                  <a:pt x="19" y="147"/>
                </a:cubicBezTo>
                <a:cubicBezTo>
                  <a:pt x="37" y="115"/>
                  <a:pt x="100" y="114"/>
                  <a:pt x="179" y="139"/>
                </a:cubicBezTo>
                <a:cubicBezTo>
                  <a:pt x="182" y="140"/>
                  <a:pt x="184" y="138"/>
                  <a:pt x="185" y="136"/>
                </a:cubicBezTo>
                <a:cubicBezTo>
                  <a:pt x="203" y="54"/>
                  <a:pt x="235" y="0"/>
                  <a:pt x="272" y="0"/>
                </a:cubicBezTo>
                <a:close/>
                <a:moveTo>
                  <a:pt x="272" y="241"/>
                </a:moveTo>
                <a:cubicBezTo>
                  <a:pt x="340" y="241"/>
                  <a:pt x="340" y="345"/>
                  <a:pt x="272" y="345"/>
                </a:cubicBezTo>
                <a:cubicBezTo>
                  <a:pt x="203" y="345"/>
                  <a:pt x="203" y="241"/>
                  <a:pt x="272" y="241"/>
                </a:cubicBezTo>
                <a:close/>
                <a:moveTo>
                  <a:pt x="363" y="159"/>
                </a:moveTo>
                <a:cubicBezTo>
                  <a:pt x="367" y="182"/>
                  <a:pt x="370" y="207"/>
                  <a:pt x="372" y="232"/>
                </a:cubicBezTo>
                <a:cubicBezTo>
                  <a:pt x="372" y="234"/>
                  <a:pt x="373" y="235"/>
                  <a:pt x="374" y="236"/>
                </a:cubicBezTo>
                <a:cubicBezTo>
                  <a:pt x="396" y="250"/>
                  <a:pt x="416" y="265"/>
                  <a:pt x="433" y="280"/>
                </a:cubicBezTo>
                <a:cubicBezTo>
                  <a:pt x="435" y="282"/>
                  <a:pt x="437" y="282"/>
                  <a:pt x="439" y="280"/>
                </a:cubicBezTo>
                <a:cubicBezTo>
                  <a:pt x="485" y="234"/>
                  <a:pt x="508" y="191"/>
                  <a:pt x="493" y="165"/>
                </a:cubicBezTo>
                <a:cubicBezTo>
                  <a:pt x="478" y="139"/>
                  <a:pt x="429" y="137"/>
                  <a:pt x="366" y="154"/>
                </a:cubicBezTo>
                <a:cubicBezTo>
                  <a:pt x="364" y="155"/>
                  <a:pt x="363" y="157"/>
                  <a:pt x="363" y="159"/>
                </a:cubicBezTo>
                <a:close/>
                <a:moveTo>
                  <a:pt x="180" y="426"/>
                </a:moveTo>
                <a:cubicBezTo>
                  <a:pt x="176" y="404"/>
                  <a:pt x="172" y="379"/>
                  <a:pt x="171" y="353"/>
                </a:cubicBezTo>
                <a:cubicBezTo>
                  <a:pt x="171" y="352"/>
                  <a:pt x="170" y="351"/>
                  <a:pt x="169" y="350"/>
                </a:cubicBezTo>
                <a:cubicBezTo>
                  <a:pt x="148" y="335"/>
                  <a:pt x="128" y="320"/>
                  <a:pt x="110" y="305"/>
                </a:cubicBezTo>
                <a:cubicBezTo>
                  <a:pt x="108" y="304"/>
                  <a:pt x="106" y="304"/>
                  <a:pt x="104" y="305"/>
                </a:cubicBezTo>
                <a:cubicBezTo>
                  <a:pt x="58" y="351"/>
                  <a:pt x="36" y="395"/>
                  <a:pt x="50" y="420"/>
                </a:cubicBezTo>
                <a:cubicBezTo>
                  <a:pt x="65" y="446"/>
                  <a:pt x="114" y="448"/>
                  <a:pt x="177" y="431"/>
                </a:cubicBezTo>
                <a:cubicBezTo>
                  <a:pt x="179" y="431"/>
                  <a:pt x="180" y="429"/>
                  <a:pt x="180" y="426"/>
                </a:cubicBezTo>
                <a:close/>
                <a:moveTo>
                  <a:pt x="341" y="146"/>
                </a:moveTo>
                <a:cubicBezTo>
                  <a:pt x="320" y="154"/>
                  <a:pt x="297" y="164"/>
                  <a:pt x="273" y="175"/>
                </a:cubicBezTo>
                <a:cubicBezTo>
                  <a:pt x="272" y="176"/>
                  <a:pt x="271" y="176"/>
                  <a:pt x="270" y="175"/>
                </a:cubicBezTo>
                <a:cubicBezTo>
                  <a:pt x="246" y="164"/>
                  <a:pt x="224" y="154"/>
                  <a:pt x="202" y="146"/>
                </a:cubicBezTo>
                <a:cubicBezTo>
                  <a:pt x="199" y="146"/>
                  <a:pt x="198" y="144"/>
                  <a:pt x="199" y="142"/>
                </a:cubicBezTo>
                <a:cubicBezTo>
                  <a:pt x="215" y="78"/>
                  <a:pt x="242" y="37"/>
                  <a:pt x="272" y="37"/>
                </a:cubicBezTo>
                <a:cubicBezTo>
                  <a:pt x="301" y="37"/>
                  <a:pt x="328" y="78"/>
                  <a:pt x="344" y="142"/>
                </a:cubicBezTo>
                <a:cubicBezTo>
                  <a:pt x="345" y="144"/>
                  <a:pt x="343" y="146"/>
                  <a:pt x="341" y="146"/>
                </a:cubicBezTo>
                <a:close/>
                <a:moveTo>
                  <a:pt x="249" y="188"/>
                </a:moveTo>
                <a:cubicBezTo>
                  <a:pt x="239" y="193"/>
                  <a:pt x="230" y="198"/>
                  <a:pt x="220" y="203"/>
                </a:cubicBezTo>
                <a:cubicBezTo>
                  <a:pt x="211" y="209"/>
                  <a:pt x="201" y="215"/>
                  <a:pt x="192" y="220"/>
                </a:cubicBezTo>
                <a:cubicBezTo>
                  <a:pt x="189" y="222"/>
                  <a:pt x="185" y="220"/>
                  <a:pt x="186" y="216"/>
                </a:cubicBezTo>
                <a:cubicBezTo>
                  <a:pt x="188" y="198"/>
                  <a:pt x="190" y="180"/>
                  <a:pt x="194" y="164"/>
                </a:cubicBezTo>
                <a:cubicBezTo>
                  <a:pt x="194" y="162"/>
                  <a:pt x="197" y="160"/>
                  <a:pt x="199" y="161"/>
                </a:cubicBezTo>
                <a:cubicBezTo>
                  <a:pt x="215" y="166"/>
                  <a:pt x="232" y="173"/>
                  <a:pt x="249" y="180"/>
                </a:cubicBezTo>
                <a:cubicBezTo>
                  <a:pt x="252" y="182"/>
                  <a:pt x="252" y="186"/>
                  <a:pt x="249" y="188"/>
                </a:cubicBezTo>
                <a:close/>
                <a:moveTo>
                  <a:pt x="169" y="236"/>
                </a:moveTo>
                <a:cubicBezTo>
                  <a:pt x="148" y="250"/>
                  <a:pt x="128" y="265"/>
                  <a:pt x="110" y="280"/>
                </a:cubicBezTo>
                <a:cubicBezTo>
                  <a:pt x="108" y="282"/>
                  <a:pt x="106" y="282"/>
                  <a:pt x="104" y="280"/>
                </a:cubicBezTo>
                <a:cubicBezTo>
                  <a:pt x="58" y="234"/>
                  <a:pt x="36" y="191"/>
                  <a:pt x="50" y="165"/>
                </a:cubicBezTo>
                <a:cubicBezTo>
                  <a:pt x="65" y="139"/>
                  <a:pt x="114" y="137"/>
                  <a:pt x="177" y="154"/>
                </a:cubicBezTo>
                <a:cubicBezTo>
                  <a:pt x="179" y="155"/>
                  <a:pt x="180" y="157"/>
                  <a:pt x="180" y="159"/>
                </a:cubicBezTo>
                <a:cubicBezTo>
                  <a:pt x="176" y="182"/>
                  <a:pt x="172" y="207"/>
                  <a:pt x="171" y="232"/>
                </a:cubicBezTo>
                <a:cubicBezTo>
                  <a:pt x="171" y="234"/>
                  <a:pt x="170" y="235"/>
                  <a:pt x="169" y="236"/>
                </a:cubicBezTo>
                <a:close/>
                <a:moveTo>
                  <a:pt x="202" y="439"/>
                </a:moveTo>
                <a:cubicBezTo>
                  <a:pt x="224" y="431"/>
                  <a:pt x="246" y="421"/>
                  <a:pt x="270" y="410"/>
                </a:cubicBezTo>
                <a:cubicBezTo>
                  <a:pt x="271" y="410"/>
                  <a:pt x="272" y="410"/>
                  <a:pt x="273" y="410"/>
                </a:cubicBezTo>
                <a:cubicBezTo>
                  <a:pt x="297" y="421"/>
                  <a:pt x="320" y="431"/>
                  <a:pt x="341" y="439"/>
                </a:cubicBezTo>
                <a:cubicBezTo>
                  <a:pt x="343" y="440"/>
                  <a:pt x="345" y="442"/>
                  <a:pt x="344" y="444"/>
                </a:cubicBezTo>
                <a:cubicBezTo>
                  <a:pt x="328" y="507"/>
                  <a:pt x="301" y="548"/>
                  <a:pt x="272" y="548"/>
                </a:cubicBezTo>
                <a:cubicBezTo>
                  <a:pt x="242" y="548"/>
                  <a:pt x="215" y="507"/>
                  <a:pt x="199" y="444"/>
                </a:cubicBezTo>
                <a:cubicBezTo>
                  <a:pt x="198" y="442"/>
                  <a:pt x="199" y="440"/>
                  <a:pt x="202" y="439"/>
                </a:cubicBezTo>
                <a:close/>
                <a:moveTo>
                  <a:pt x="294" y="398"/>
                </a:moveTo>
                <a:cubicBezTo>
                  <a:pt x="304" y="393"/>
                  <a:pt x="314" y="387"/>
                  <a:pt x="323" y="382"/>
                </a:cubicBezTo>
                <a:cubicBezTo>
                  <a:pt x="333" y="376"/>
                  <a:pt x="342" y="371"/>
                  <a:pt x="351" y="365"/>
                </a:cubicBezTo>
                <a:cubicBezTo>
                  <a:pt x="354" y="363"/>
                  <a:pt x="358" y="366"/>
                  <a:pt x="358" y="369"/>
                </a:cubicBezTo>
                <a:cubicBezTo>
                  <a:pt x="355" y="387"/>
                  <a:pt x="353" y="405"/>
                  <a:pt x="349" y="421"/>
                </a:cubicBezTo>
                <a:cubicBezTo>
                  <a:pt x="349" y="424"/>
                  <a:pt x="346" y="425"/>
                  <a:pt x="344" y="424"/>
                </a:cubicBezTo>
                <a:cubicBezTo>
                  <a:pt x="328" y="419"/>
                  <a:pt x="312" y="413"/>
                  <a:pt x="295" y="405"/>
                </a:cubicBezTo>
                <a:cubicBezTo>
                  <a:pt x="291" y="404"/>
                  <a:pt x="291" y="399"/>
                  <a:pt x="294" y="398"/>
                </a:cubicBezTo>
                <a:close/>
                <a:moveTo>
                  <a:pt x="374" y="350"/>
                </a:moveTo>
                <a:cubicBezTo>
                  <a:pt x="396" y="335"/>
                  <a:pt x="416" y="320"/>
                  <a:pt x="433" y="305"/>
                </a:cubicBezTo>
                <a:cubicBezTo>
                  <a:pt x="435" y="304"/>
                  <a:pt x="437" y="304"/>
                  <a:pt x="439" y="305"/>
                </a:cubicBezTo>
                <a:cubicBezTo>
                  <a:pt x="485" y="351"/>
                  <a:pt x="508" y="395"/>
                  <a:pt x="493" y="420"/>
                </a:cubicBezTo>
                <a:cubicBezTo>
                  <a:pt x="478" y="446"/>
                  <a:pt x="429" y="448"/>
                  <a:pt x="366" y="431"/>
                </a:cubicBezTo>
                <a:cubicBezTo>
                  <a:pt x="364" y="431"/>
                  <a:pt x="363" y="429"/>
                  <a:pt x="363" y="426"/>
                </a:cubicBezTo>
                <a:cubicBezTo>
                  <a:pt x="367" y="404"/>
                  <a:pt x="370" y="379"/>
                  <a:pt x="372" y="353"/>
                </a:cubicBezTo>
                <a:cubicBezTo>
                  <a:pt x="372" y="352"/>
                  <a:pt x="373" y="351"/>
                  <a:pt x="374" y="350"/>
                </a:cubicBezTo>
                <a:close/>
                <a:moveTo>
                  <a:pt x="344" y="161"/>
                </a:moveTo>
                <a:cubicBezTo>
                  <a:pt x="328" y="166"/>
                  <a:pt x="312" y="173"/>
                  <a:pt x="295" y="180"/>
                </a:cubicBezTo>
                <a:cubicBezTo>
                  <a:pt x="291" y="182"/>
                  <a:pt x="291" y="186"/>
                  <a:pt x="294" y="188"/>
                </a:cubicBezTo>
                <a:cubicBezTo>
                  <a:pt x="304" y="193"/>
                  <a:pt x="314" y="198"/>
                  <a:pt x="323" y="203"/>
                </a:cubicBezTo>
                <a:cubicBezTo>
                  <a:pt x="333" y="209"/>
                  <a:pt x="342" y="215"/>
                  <a:pt x="351" y="220"/>
                </a:cubicBezTo>
                <a:cubicBezTo>
                  <a:pt x="354" y="222"/>
                  <a:pt x="358" y="220"/>
                  <a:pt x="358" y="216"/>
                </a:cubicBezTo>
                <a:cubicBezTo>
                  <a:pt x="355" y="198"/>
                  <a:pt x="353" y="180"/>
                  <a:pt x="349" y="164"/>
                </a:cubicBezTo>
                <a:cubicBezTo>
                  <a:pt x="349" y="162"/>
                  <a:pt x="346" y="160"/>
                  <a:pt x="344" y="161"/>
                </a:cubicBezTo>
                <a:close/>
                <a:moveTo>
                  <a:pt x="270" y="191"/>
                </a:moveTo>
                <a:cubicBezTo>
                  <a:pt x="255" y="199"/>
                  <a:pt x="241" y="206"/>
                  <a:pt x="226" y="215"/>
                </a:cubicBezTo>
                <a:cubicBezTo>
                  <a:pt x="212" y="223"/>
                  <a:pt x="198" y="232"/>
                  <a:pt x="185" y="241"/>
                </a:cubicBezTo>
                <a:cubicBezTo>
                  <a:pt x="184" y="241"/>
                  <a:pt x="183" y="242"/>
                  <a:pt x="183" y="244"/>
                </a:cubicBezTo>
                <a:cubicBezTo>
                  <a:pt x="182" y="260"/>
                  <a:pt x="182" y="276"/>
                  <a:pt x="182" y="293"/>
                </a:cubicBezTo>
                <a:cubicBezTo>
                  <a:pt x="182" y="309"/>
                  <a:pt x="182" y="326"/>
                  <a:pt x="183" y="342"/>
                </a:cubicBezTo>
                <a:cubicBezTo>
                  <a:pt x="183" y="343"/>
                  <a:pt x="184" y="344"/>
                  <a:pt x="185" y="345"/>
                </a:cubicBezTo>
                <a:cubicBezTo>
                  <a:pt x="198" y="354"/>
                  <a:pt x="212" y="362"/>
                  <a:pt x="226" y="371"/>
                </a:cubicBezTo>
                <a:cubicBezTo>
                  <a:pt x="241" y="379"/>
                  <a:pt x="255" y="387"/>
                  <a:pt x="270" y="394"/>
                </a:cubicBezTo>
                <a:cubicBezTo>
                  <a:pt x="271" y="394"/>
                  <a:pt x="272" y="394"/>
                  <a:pt x="273" y="394"/>
                </a:cubicBezTo>
                <a:cubicBezTo>
                  <a:pt x="287" y="387"/>
                  <a:pt x="302" y="379"/>
                  <a:pt x="316" y="371"/>
                </a:cubicBezTo>
                <a:cubicBezTo>
                  <a:pt x="331" y="362"/>
                  <a:pt x="345" y="354"/>
                  <a:pt x="358" y="345"/>
                </a:cubicBezTo>
                <a:cubicBezTo>
                  <a:pt x="359" y="344"/>
                  <a:pt x="360" y="343"/>
                  <a:pt x="360" y="342"/>
                </a:cubicBezTo>
                <a:cubicBezTo>
                  <a:pt x="361" y="326"/>
                  <a:pt x="362" y="309"/>
                  <a:pt x="362" y="293"/>
                </a:cubicBezTo>
                <a:cubicBezTo>
                  <a:pt x="362" y="276"/>
                  <a:pt x="361" y="260"/>
                  <a:pt x="360" y="244"/>
                </a:cubicBezTo>
                <a:cubicBezTo>
                  <a:pt x="360" y="242"/>
                  <a:pt x="359" y="241"/>
                  <a:pt x="358" y="241"/>
                </a:cubicBezTo>
                <a:cubicBezTo>
                  <a:pt x="345" y="232"/>
                  <a:pt x="331" y="223"/>
                  <a:pt x="316" y="215"/>
                </a:cubicBezTo>
                <a:cubicBezTo>
                  <a:pt x="302" y="206"/>
                  <a:pt x="287" y="199"/>
                  <a:pt x="273" y="191"/>
                </a:cubicBezTo>
                <a:cubicBezTo>
                  <a:pt x="272" y="191"/>
                  <a:pt x="271" y="191"/>
                  <a:pt x="270" y="191"/>
                </a:cubicBezTo>
                <a:close/>
                <a:moveTo>
                  <a:pt x="163" y="256"/>
                </a:moveTo>
                <a:cubicBezTo>
                  <a:pt x="148" y="267"/>
                  <a:pt x="134" y="278"/>
                  <a:pt x="121" y="289"/>
                </a:cubicBezTo>
                <a:cubicBezTo>
                  <a:pt x="119" y="291"/>
                  <a:pt x="119" y="294"/>
                  <a:pt x="121" y="296"/>
                </a:cubicBezTo>
                <a:cubicBezTo>
                  <a:pt x="134" y="307"/>
                  <a:pt x="148" y="318"/>
                  <a:pt x="163" y="329"/>
                </a:cubicBezTo>
                <a:cubicBezTo>
                  <a:pt x="165" y="331"/>
                  <a:pt x="169" y="329"/>
                  <a:pt x="169" y="326"/>
                </a:cubicBezTo>
                <a:cubicBezTo>
                  <a:pt x="169" y="315"/>
                  <a:pt x="169" y="304"/>
                  <a:pt x="169" y="293"/>
                </a:cubicBezTo>
                <a:cubicBezTo>
                  <a:pt x="169" y="282"/>
                  <a:pt x="169" y="271"/>
                  <a:pt x="169" y="260"/>
                </a:cubicBezTo>
                <a:cubicBezTo>
                  <a:pt x="169" y="257"/>
                  <a:pt x="165" y="254"/>
                  <a:pt x="163" y="256"/>
                </a:cubicBezTo>
                <a:close/>
                <a:moveTo>
                  <a:pt x="199" y="424"/>
                </a:moveTo>
                <a:cubicBezTo>
                  <a:pt x="215" y="419"/>
                  <a:pt x="232" y="413"/>
                  <a:pt x="249" y="405"/>
                </a:cubicBezTo>
                <a:cubicBezTo>
                  <a:pt x="252" y="404"/>
                  <a:pt x="252" y="399"/>
                  <a:pt x="249" y="398"/>
                </a:cubicBezTo>
                <a:cubicBezTo>
                  <a:pt x="239" y="393"/>
                  <a:pt x="230" y="387"/>
                  <a:pt x="220" y="382"/>
                </a:cubicBezTo>
                <a:cubicBezTo>
                  <a:pt x="211" y="376"/>
                  <a:pt x="201" y="371"/>
                  <a:pt x="192" y="365"/>
                </a:cubicBezTo>
                <a:cubicBezTo>
                  <a:pt x="189" y="363"/>
                  <a:pt x="185" y="366"/>
                  <a:pt x="186" y="369"/>
                </a:cubicBezTo>
                <a:cubicBezTo>
                  <a:pt x="188" y="387"/>
                  <a:pt x="190" y="405"/>
                  <a:pt x="194" y="421"/>
                </a:cubicBezTo>
                <a:cubicBezTo>
                  <a:pt x="194" y="424"/>
                  <a:pt x="197" y="425"/>
                  <a:pt x="199" y="424"/>
                </a:cubicBezTo>
                <a:close/>
                <a:moveTo>
                  <a:pt x="381" y="329"/>
                </a:moveTo>
                <a:cubicBezTo>
                  <a:pt x="395" y="318"/>
                  <a:pt x="409" y="307"/>
                  <a:pt x="422" y="296"/>
                </a:cubicBezTo>
                <a:cubicBezTo>
                  <a:pt x="424" y="294"/>
                  <a:pt x="424" y="291"/>
                  <a:pt x="422" y="289"/>
                </a:cubicBezTo>
                <a:cubicBezTo>
                  <a:pt x="409" y="278"/>
                  <a:pt x="395" y="267"/>
                  <a:pt x="381" y="256"/>
                </a:cubicBezTo>
                <a:cubicBezTo>
                  <a:pt x="378" y="254"/>
                  <a:pt x="374" y="257"/>
                  <a:pt x="374" y="260"/>
                </a:cubicBezTo>
                <a:cubicBezTo>
                  <a:pt x="374" y="271"/>
                  <a:pt x="375" y="282"/>
                  <a:pt x="375" y="293"/>
                </a:cubicBezTo>
                <a:cubicBezTo>
                  <a:pt x="375" y="304"/>
                  <a:pt x="374" y="315"/>
                  <a:pt x="374" y="326"/>
                </a:cubicBezTo>
                <a:cubicBezTo>
                  <a:pt x="374" y="329"/>
                  <a:pt x="378" y="331"/>
                  <a:pt x="381" y="329"/>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72" name="直接箭头连接符 171"/>
          <p:cNvCxnSpPr/>
          <p:nvPr/>
        </p:nvCxnSpPr>
        <p:spPr>
          <a:xfrm flipV="1">
            <a:off x="2622550" y="1801495"/>
            <a:ext cx="12700" cy="4603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 name="直接箭头连接符 2"/>
          <p:cNvCxnSpPr/>
          <p:nvPr/>
        </p:nvCxnSpPr>
        <p:spPr>
          <a:xfrm flipH="1">
            <a:off x="2196465" y="2697480"/>
            <a:ext cx="267970" cy="3835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 name="直接箭头连接符 7"/>
          <p:cNvCxnSpPr/>
          <p:nvPr/>
        </p:nvCxnSpPr>
        <p:spPr>
          <a:xfrm>
            <a:off x="2831465" y="2696845"/>
            <a:ext cx="276225" cy="3746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直接箭头连接符 8"/>
          <p:cNvCxnSpPr/>
          <p:nvPr/>
        </p:nvCxnSpPr>
        <p:spPr>
          <a:xfrm flipV="1">
            <a:off x="2942590" y="2396490"/>
            <a:ext cx="448310" cy="304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文本框 11"/>
          <p:cNvSpPr txBox="1"/>
          <p:nvPr/>
        </p:nvSpPr>
        <p:spPr>
          <a:xfrm>
            <a:off x="4514850" y="2807970"/>
            <a:ext cx="3987800" cy="922020"/>
          </a:xfrm>
          <a:prstGeom prst="rect">
            <a:avLst/>
          </a:prstGeom>
          <a:noFill/>
        </p:spPr>
        <p:txBody>
          <a:bodyPr wrap="square" rtlCol="0">
            <a:spAutoFit/>
          </a:bodyPr>
          <a:p>
            <a:r>
              <a:rPr lang="en-US" altLang="zh-CN" sz="1400"/>
              <a:t>www</a:t>
            </a:r>
            <a:r>
              <a:rPr lang="zh-CN" altLang="en-US" sz="1400"/>
              <a:t>万维网： </a:t>
            </a:r>
            <a:r>
              <a:rPr lang="zh-CN" altLang="en-US" sz="1200"/>
              <a:t>是一个由许多互相链接的超文本组成的系统，通过互联网访问</a:t>
            </a:r>
            <a:endParaRPr lang="zh-CN" altLang="en-US" sz="1200"/>
          </a:p>
          <a:p>
            <a:endParaRPr lang="zh-CN" altLang="en-US" sz="1400"/>
          </a:p>
          <a:p>
            <a:r>
              <a:rPr lang="en-US" altLang="zh-CN" sz="1400"/>
              <a:t>URL: </a:t>
            </a:r>
            <a:r>
              <a:rPr lang="en-US" altLang="zh-CN" sz="1200"/>
              <a:t>统一资源定位符，通过url可以得到资源的位置</a:t>
            </a:r>
            <a:endParaRPr lang="en-US" altLang="zh-CN"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项网络总结（一）</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39</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950595" y="692785"/>
            <a:ext cx="2494280" cy="583565"/>
          </a:xfrm>
          <a:prstGeom prst="rect">
            <a:avLst/>
          </a:prstGeom>
          <a:noFill/>
        </p:spPr>
        <p:txBody>
          <a:bodyPr wrap="none" rtlCol="0">
            <a:spAutoFit/>
          </a:bodyPr>
          <a:p>
            <a:pPr algn="l"/>
            <a:r>
              <a:rPr lang="zh-CN" altLang="en-US"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平衡负载 </a:t>
            </a:r>
            <a:endParaRPr lang="zh-CN" altLang="en-US" sz="1400"/>
          </a:p>
          <a:p>
            <a:pPr algn="l"/>
            <a:r>
              <a:rPr lang="zh-CN" altLang="en-US" sz="1400"/>
              <a:t>二、使用缓存服务器分担负载</a:t>
            </a:r>
            <a:endParaRPr lang="zh-CN" altLang="en-US" sz="1400"/>
          </a:p>
        </p:txBody>
      </p:sp>
      <p:grpSp>
        <p:nvGrpSpPr>
          <p:cNvPr id="25" name="组合 24"/>
          <p:cNvGrpSpPr/>
          <p:nvPr/>
        </p:nvGrpSpPr>
        <p:grpSpPr>
          <a:xfrm>
            <a:off x="1257300" y="3079750"/>
            <a:ext cx="1069278" cy="1197673"/>
            <a:chOff x="1620" y="5059"/>
            <a:chExt cx="2095" cy="2601"/>
          </a:xfrm>
        </p:grpSpPr>
        <p:grpSp>
          <p:nvGrpSpPr>
            <p:cNvPr id="176" name="组合 175"/>
            <p:cNvGrpSpPr/>
            <p:nvPr/>
          </p:nvGrpSpPr>
          <p:grpSpPr>
            <a:xfrm rot="0">
              <a:off x="1620" y="5059"/>
              <a:ext cx="1962" cy="1817"/>
              <a:chOff x="4339890" y="3321989"/>
              <a:chExt cx="894337" cy="758192"/>
            </a:xfrm>
          </p:grpSpPr>
          <p:sp>
            <p:nvSpPr>
              <p:cNvPr id="177"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8"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9"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0"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1"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2"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20"/>
              <p:cNvSpPr>
                <a:spLocks noChangeArrowheads="1"/>
              </p:cNvSpPr>
              <p:nvPr/>
            </p:nvSpPr>
            <p:spPr bwMode="auto">
              <a:xfrm>
                <a:off x="4477095" y="3402941"/>
                <a:ext cx="609900" cy="11224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2" name="文本框 241"/>
            <p:cNvSpPr txBox="1"/>
            <p:nvPr/>
          </p:nvSpPr>
          <p:spPr>
            <a:xfrm>
              <a:off x="1698" y="7061"/>
              <a:ext cx="2017" cy="599"/>
            </a:xfrm>
            <a:prstGeom prst="rect">
              <a:avLst/>
            </a:prstGeom>
            <a:noFill/>
          </p:spPr>
          <p:txBody>
            <a:bodyPr wrap="square" rtlCol="0">
              <a:spAutoFit/>
            </a:bodyPr>
            <a:p>
              <a:r>
                <a:rPr lang="en-US" altLang="zh-CN" sz="1200"/>
                <a:t>web</a:t>
              </a:r>
              <a:r>
                <a:rPr lang="zh-CN" altLang="en-US" sz="1200"/>
                <a:t>浏览器</a:t>
              </a:r>
              <a:endParaRPr lang="zh-CN" altLang="en-US" sz="1200"/>
            </a:p>
          </p:txBody>
        </p:sp>
      </p:grpSp>
      <p:grpSp>
        <p:nvGrpSpPr>
          <p:cNvPr id="5" name="组合 4"/>
          <p:cNvGrpSpPr/>
          <p:nvPr/>
        </p:nvGrpSpPr>
        <p:grpSpPr>
          <a:xfrm>
            <a:off x="1384935" y="1631315"/>
            <a:ext cx="782320" cy="824230"/>
            <a:chOff x="1902" y="1064"/>
            <a:chExt cx="1232" cy="1298"/>
          </a:xfrm>
        </p:grpSpPr>
        <p:pic>
          <p:nvPicPr>
            <p:cNvPr id="6" name="图片 5"/>
            <p:cNvPicPr>
              <a:picLocks noChangeAspect="1"/>
            </p:cNvPicPr>
            <p:nvPr/>
          </p:nvPicPr>
          <p:blipFill>
            <a:blip r:embed="rId2"/>
            <a:stretch>
              <a:fillRect/>
            </a:stretch>
          </p:blipFill>
          <p:spPr>
            <a:xfrm>
              <a:off x="2052" y="1064"/>
              <a:ext cx="857" cy="912"/>
            </a:xfrm>
            <a:prstGeom prst="rect">
              <a:avLst/>
            </a:prstGeom>
          </p:spPr>
        </p:pic>
        <p:sp>
          <p:nvSpPr>
            <p:cNvPr id="7" name="文本框 6"/>
            <p:cNvSpPr txBox="1"/>
            <p:nvPr/>
          </p:nvSpPr>
          <p:spPr>
            <a:xfrm>
              <a:off x="1902" y="1976"/>
              <a:ext cx="1232" cy="386"/>
            </a:xfrm>
            <a:prstGeom prst="rect">
              <a:avLst/>
            </a:prstGeom>
            <a:noFill/>
          </p:spPr>
          <p:txBody>
            <a:bodyPr wrap="none" rtlCol="0">
              <a:spAutoFit/>
            </a:bodyPr>
            <a:p>
              <a:r>
                <a:rPr lang="en-US" altLang="zh-CN" sz="1000"/>
                <a:t>DNS</a:t>
              </a:r>
              <a:r>
                <a:rPr lang="zh-CN" altLang="en-US" sz="1000"/>
                <a:t>服务器</a:t>
              </a:r>
              <a:endParaRPr lang="zh-CN" altLang="en-US" sz="1000"/>
            </a:p>
          </p:txBody>
        </p:sp>
      </p:grpSp>
      <p:grpSp>
        <p:nvGrpSpPr>
          <p:cNvPr id="40" name="组合 39"/>
          <p:cNvGrpSpPr/>
          <p:nvPr/>
        </p:nvGrpSpPr>
        <p:grpSpPr>
          <a:xfrm>
            <a:off x="6156325" y="2672715"/>
            <a:ext cx="727010" cy="1058454"/>
            <a:chOff x="11243" y="2816"/>
            <a:chExt cx="1959" cy="3521"/>
          </a:xfrm>
        </p:grpSpPr>
        <p:pic>
          <p:nvPicPr>
            <p:cNvPr id="41" name="图片 40" descr="U38%GIC~DQB{SU)`44}_Y)O"/>
            <p:cNvPicPr>
              <a:picLocks noChangeAspect="1"/>
            </p:cNvPicPr>
            <p:nvPr/>
          </p:nvPicPr>
          <p:blipFill>
            <a:blip r:embed="rId3"/>
            <a:stretch>
              <a:fillRect/>
            </a:stretch>
          </p:blipFill>
          <p:spPr>
            <a:xfrm>
              <a:off x="11243" y="2816"/>
              <a:ext cx="1808" cy="2828"/>
            </a:xfrm>
            <a:prstGeom prst="rect">
              <a:avLst/>
            </a:prstGeom>
          </p:spPr>
        </p:pic>
        <p:sp>
          <p:nvSpPr>
            <p:cNvPr id="42" name="文本框 41"/>
            <p:cNvSpPr txBox="1"/>
            <p:nvPr/>
          </p:nvSpPr>
          <p:spPr>
            <a:xfrm>
              <a:off x="11245" y="5625"/>
              <a:ext cx="1957" cy="712"/>
            </a:xfrm>
            <a:prstGeom prst="rect">
              <a:avLst/>
            </a:prstGeom>
            <a:noFill/>
          </p:spPr>
          <p:txBody>
            <a:bodyPr wrap="square" rtlCol="0">
              <a:spAutoFit/>
            </a:bodyPr>
            <a:p>
              <a:pPr algn="ctr"/>
              <a:r>
                <a:rPr lang="en-US" altLang="zh-CN" sz="800"/>
                <a:t>web</a:t>
              </a:r>
              <a:r>
                <a:rPr lang="zh-CN" altLang="en-US" sz="800"/>
                <a:t>服务器</a:t>
              </a:r>
              <a:endParaRPr lang="en-US" altLang="zh-CN" sz="800"/>
            </a:p>
          </p:txBody>
        </p:sp>
      </p:grpSp>
      <p:cxnSp>
        <p:nvCxnSpPr>
          <p:cNvPr id="51" name="直接箭头连接符 50"/>
          <p:cNvCxnSpPr/>
          <p:nvPr/>
        </p:nvCxnSpPr>
        <p:spPr>
          <a:xfrm flipV="1">
            <a:off x="1642110" y="2504440"/>
            <a:ext cx="0" cy="444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1889125" y="2536190"/>
            <a:ext cx="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370705" y="2672715"/>
            <a:ext cx="727010" cy="1058454"/>
            <a:chOff x="11243" y="2816"/>
            <a:chExt cx="1959" cy="3521"/>
          </a:xfrm>
        </p:grpSpPr>
        <p:pic>
          <p:nvPicPr>
            <p:cNvPr id="8" name="图片 7" descr="U38%GIC~DQB{SU)`44}_Y)O"/>
            <p:cNvPicPr>
              <a:picLocks noChangeAspect="1"/>
            </p:cNvPicPr>
            <p:nvPr/>
          </p:nvPicPr>
          <p:blipFill>
            <a:blip r:embed="rId3"/>
            <a:stretch>
              <a:fillRect/>
            </a:stretch>
          </p:blipFill>
          <p:spPr>
            <a:xfrm>
              <a:off x="11243" y="2816"/>
              <a:ext cx="1808" cy="2828"/>
            </a:xfrm>
            <a:prstGeom prst="rect">
              <a:avLst/>
            </a:prstGeom>
          </p:spPr>
        </p:pic>
        <p:sp>
          <p:nvSpPr>
            <p:cNvPr id="9" name="文本框 8"/>
            <p:cNvSpPr txBox="1"/>
            <p:nvPr/>
          </p:nvSpPr>
          <p:spPr>
            <a:xfrm>
              <a:off x="11245" y="5625"/>
              <a:ext cx="1957" cy="712"/>
            </a:xfrm>
            <a:prstGeom prst="rect">
              <a:avLst/>
            </a:prstGeom>
            <a:noFill/>
          </p:spPr>
          <p:txBody>
            <a:bodyPr wrap="square" rtlCol="0">
              <a:spAutoFit/>
            </a:bodyPr>
            <a:p>
              <a:pPr algn="ctr"/>
              <a:endParaRPr lang="en-US" altLang="zh-CN" sz="800"/>
            </a:p>
          </p:txBody>
        </p:sp>
      </p:grpSp>
      <p:sp>
        <p:nvSpPr>
          <p:cNvPr id="10" name="文本框 9"/>
          <p:cNvSpPr txBox="1"/>
          <p:nvPr/>
        </p:nvSpPr>
        <p:spPr>
          <a:xfrm>
            <a:off x="4370705" y="3522980"/>
            <a:ext cx="690880" cy="213995"/>
          </a:xfrm>
          <a:prstGeom prst="rect">
            <a:avLst/>
          </a:prstGeom>
          <a:noFill/>
        </p:spPr>
        <p:txBody>
          <a:bodyPr wrap="none" rtlCol="0">
            <a:spAutoFit/>
          </a:bodyPr>
          <a:p>
            <a:r>
              <a:rPr lang="zh-CN" altLang="en-US" sz="800"/>
              <a:t>缓存服务器</a:t>
            </a:r>
            <a:endParaRPr lang="zh-CN" altLang="en-US" sz="800"/>
          </a:p>
        </p:txBody>
      </p:sp>
      <p:cxnSp>
        <p:nvCxnSpPr>
          <p:cNvPr id="11" name="直接箭头连接符 10"/>
          <p:cNvCxnSpPr/>
          <p:nvPr/>
        </p:nvCxnSpPr>
        <p:spPr>
          <a:xfrm flipV="1">
            <a:off x="2634615" y="3291840"/>
            <a:ext cx="136080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356860" y="3231515"/>
            <a:ext cx="425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4257675" y="1635760"/>
            <a:ext cx="2769235" cy="3168015"/>
          </a:xfrm>
          <a:prstGeom prst="roundRect">
            <a:avLst/>
          </a:prstGeom>
          <a:noFill/>
          <a:ln w="63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842135" y="2536190"/>
            <a:ext cx="1423035" cy="245110"/>
          </a:xfrm>
          <a:prstGeom prst="rect">
            <a:avLst/>
          </a:prstGeom>
          <a:noFill/>
        </p:spPr>
        <p:txBody>
          <a:bodyPr wrap="none" rtlCol="0">
            <a:spAutoFit/>
          </a:bodyPr>
          <a:p>
            <a:r>
              <a:rPr lang="zh-CN" altLang="en-US" sz="1000"/>
              <a:t>返回缓存服务器</a:t>
            </a:r>
            <a:r>
              <a:rPr lang="en-US" altLang="zh-CN" sz="1000"/>
              <a:t>IP</a:t>
            </a:r>
            <a:r>
              <a:rPr lang="zh-CN" altLang="en-US" sz="1000"/>
              <a:t>地址</a:t>
            </a:r>
            <a:endParaRPr lang="zh-CN" altLang="en-US"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项网络总结（一）</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39</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950595" y="692785"/>
            <a:ext cx="2672080" cy="798830"/>
          </a:xfrm>
          <a:prstGeom prst="rect">
            <a:avLst/>
          </a:prstGeom>
          <a:noFill/>
        </p:spPr>
        <p:txBody>
          <a:bodyPr wrap="none" rtlCol="0">
            <a:spAutoFit/>
          </a:bodyPr>
          <a:p>
            <a:pPr algn="l"/>
            <a:r>
              <a:rPr lang="zh-CN" altLang="en-US"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平衡负载 </a:t>
            </a:r>
            <a:endParaRPr lang="zh-CN" altLang="en-US" sz="1400"/>
          </a:p>
          <a:p>
            <a:pPr algn="l"/>
            <a:endParaRPr lang="zh-CN" altLang="en-US" sz="1400"/>
          </a:p>
          <a:p>
            <a:pPr algn="l"/>
            <a:r>
              <a:rPr lang="zh-CN" altLang="en-US" sz="1400"/>
              <a:t>三、利用内容分发服务分担负载</a:t>
            </a:r>
            <a:endParaRPr lang="zh-CN" altLang="en-US" sz="1400"/>
          </a:p>
        </p:txBody>
      </p:sp>
      <p:grpSp>
        <p:nvGrpSpPr>
          <p:cNvPr id="25" name="组合 24"/>
          <p:cNvGrpSpPr/>
          <p:nvPr/>
        </p:nvGrpSpPr>
        <p:grpSpPr>
          <a:xfrm>
            <a:off x="1257300" y="3079750"/>
            <a:ext cx="1069278" cy="1197673"/>
            <a:chOff x="1620" y="5059"/>
            <a:chExt cx="2095" cy="2601"/>
          </a:xfrm>
        </p:grpSpPr>
        <p:grpSp>
          <p:nvGrpSpPr>
            <p:cNvPr id="176" name="组合 175"/>
            <p:cNvGrpSpPr/>
            <p:nvPr/>
          </p:nvGrpSpPr>
          <p:grpSpPr>
            <a:xfrm rot="0">
              <a:off x="1620" y="5059"/>
              <a:ext cx="1962" cy="1817"/>
              <a:chOff x="4339890" y="3321989"/>
              <a:chExt cx="894337" cy="758192"/>
            </a:xfrm>
          </p:grpSpPr>
          <p:sp>
            <p:nvSpPr>
              <p:cNvPr id="177"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8"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9"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0"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1"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2"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20"/>
              <p:cNvSpPr>
                <a:spLocks noChangeArrowheads="1"/>
              </p:cNvSpPr>
              <p:nvPr/>
            </p:nvSpPr>
            <p:spPr bwMode="auto">
              <a:xfrm>
                <a:off x="4477095" y="3402941"/>
                <a:ext cx="609900" cy="11224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2" name="文本框 241"/>
            <p:cNvSpPr txBox="1"/>
            <p:nvPr/>
          </p:nvSpPr>
          <p:spPr>
            <a:xfrm>
              <a:off x="1698" y="7061"/>
              <a:ext cx="2017" cy="599"/>
            </a:xfrm>
            <a:prstGeom prst="rect">
              <a:avLst/>
            </a:prstGeom>
            <a:noFill/>
          </p:spPr>
          <p:txBody>
            <a:bodyPr wrap="square" rtlCol="0">
              <a:spAutoFit/>
            </a:bodyPr>
            <a:p>
              <a:r>
                <a:rPr lang="en-US" altLang="zh-CN" sz="1200"/>
                <a:t>web</a:t>
              </a:r>
              <a:r>
                <a:rPr lang="zh-CN" altLang="en-US" sz="1200"/>
                <a:t>浏览器</a:t>
              </a:r>
              <a:endParaRPr lang="zh-CN" altLang="en-US" sz="1200"/>
            </a:p>
          </p:txBody>
        </p:sp>
      </p:grpSp>
      <p:grpSp>
        <p:nvGrpSpPr>
          <p:cNvPr id="5" name="组合 4"/>
          <p:cNvGrpSpPr/>
          <p:nvPr/>
        </p:nvGrpSpPr>
        <p:grpSpPr>
          <a:xfrm>
            <a:off x="1384935" y="1631315"/>
            <a:ext cx="782320" cy="824230"/>
            <a:chOff x="1902" y="1064"/>
            <a:chExt cx="1232" cy="1298"/>
          </a:xfrm>
        </p:grpSpPr>
        <p:pic>
          <p:nvPicPr>
            <p:cNvPr id="6" name="图片 5"/>
            <p:cNvPicPr>
              <a:picLocks noChangeAspect="1"/>
            </p:cNvPicPr>
            <p:nvPr/>
          </p:nvPicPr>
          <p:blipFill>
            <a:blip r:embed="rId2"/>
            <a:stretch>
              <a:fillRect/>
            </a:stretch>
          </p:blipFill>
          <p:spPr>
            <a:xfrm>
              <a:off x="2052" y="1064"/>
              <a:ext cx="857" cy="912"/>
            </a:xfrm>
            <a:prstGeom prst="rect">
              <a:avLst/>
            </a:prstGeom>
          </p:spPr>
        </p:pic>
        <p:sp>
          <p:nvSpPr>
            <p:cNvPr id="7" name="文本框 6"/>
            <p:cNvSpPr txBox="1"/>
            <p:nvPr/>
          </p:nvSpPr>
          <p:spPr>
            <a:xfrm>
              <a:off x="1902" y="1976"/>
              <a:ext cx="1232" cy="386"/>
            </a:xfrm>
            <a:prstGeom prst="rect">
              <a:avLst/>
            </a:prstGeom>
            <a:noFill/>
          </p:spPr>
          <p:txBody>
            <a:bodyPr wrap="none" rtlCol="0">
              <a:spAutoFit/>
            </a:bodyPr>
            <a:p>
              <a:r>
                <a:rPr lang="en-US" altLang="zh-CN" sz="1000"/>
                <a:t>DNS</a:t>
              </a:r>
              <a:r>
                <a:rPr lang="zh-CN" altLang="en-US" sz="1000"/>
                <a:t>服务器</a:t>
              </a:r>
              <a:endParaRPr lang="zh-CN" altLang="en-US" sz="1000"/>
            </a:p>
          </p:txBody>
        </p:sp>
      </p:grpSp>
      <p:grpSp>
        <p:nvGrpSpPr>
          <p:cNvPr id="40" name="组合 39"/>
          <p:cNvGrpSpPr/>
          <p:nvPr/>
        </p:nvGrpSpPr>
        <p:grpSpPr>
          <a:xfrm>
            <a:off x="6588125" y="2735580"/>
            <a:ext cx="727010" cy="1058454"/>
            <a:chOff x="11243" y="2816"/>
            <a:chExt cx="1959" cy="3521"/>
          </a:xfrm>
        </p:grpSpPr>
        <p:pic>
          <p:nvPicPr>
            <p:cNvPr id="41" name="图片 40" descr="U38%GIC~DQB{SU)`44}_Y)O"/>
            <p:cNvPicPr>
              <a:picLocks noChangeAspect="1"/>
            </p:cNvPicPr>
            <p:nvPr/>
          </p:nvPicPr>
          <p:blipFill>
            <a:blip r:embed="rId3"/>
            <a:stretch>
              <a:fillRect/>
            </a:stretch>
          </p:blipFill>
          <p:spPr>
            <a:xfrm>
              <a:off x="11243" y="2816"/>
              <a:ext cx="1808" cy="2828"/>
            </a:xfrm>
            <a:prstGeom prst="rect">
              <a:avLst/>
            </a:prstGeom>
          </p:spPr>
        </p:pic>
        <p:sp>
          <p:nvSpPr>
            <p:cNvPr id="42" name="文本框 41"/>
            <p:cNvSpPr txBox="1"/>
            <p:nvPr/>
          </p:nvSpPr>
          <p:spPr>
            <a:xfrm>
              <a:off x="11245" y="5625"/>
              <a:ext cx="1957" cy="712"/>
            </a:xfrm>
            <a:prstGeom prst="rect">
              <a:avLst/>
            </a:prstGeom>
            <a:noFill/>
          </p:spPr>
          <p:txBody>
            <a:bodyPr wrap="square" rtlCol="0">
              <a:spAutoFit/>
            </a:bodyPr>
            <a:p>
              <a:pPr algn="ctr"/>
              <a:r>
                <a:rPr lang="en-US" altLang="zh-CN" sz="800"/>
                <a:t>web</a:t>
              </a:r>
              <a:r>
                <a:rPr lang="zh-CN" altLang="en-US" sz="800"/>
                <a:t>服务器</a:t>
              </a:r>
              <a:endParaRPr lang="en-US" altLang="zh-CN" sz="800"/>
            </a:p>
          </p:txBody>
        </p:sp>
      </p:grpSp>
      <p:cxnSp>
        <p:nvCxnSpPr>
          <p:cNvPr id="51" name="直接箭头连接符 50"/>
          <p:cNvCxnSpPr/>
          <p:nvPr/>
        </p:nvCxnSpPr>
        <p:spPr>
          <a:xfrm flipV="1">
            <a:off x="1642110" y="2504440"/>
            <a:ext cx="0" cy="444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1889125" y="2536190"/>
            <a:ext cx="0" cy="368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883025" y="1793875"/>
            <a:ext cx="758190" cy="1064260"/>
            <a:chOff x="6882" y="4196"/>
            <a:chExt cx="1194" cy="1676"/>
          </a:xfrm>
        </p:grpSpPr>
        <p:grpSp>
          <p:nvGrpSpPr>
            <p:cNvPr id="3" name="组合 2"/>
            <p:cNvGrpSpPr/>
            <p:nvPr/>
          </p:nvGrpSpPr>
          <p:grpSpPr>
            <a:xfrm>
              <a:off x="6882" y="4196"/>
              <a:ext cx="1145" cy="1667"/>
              <a:chOff x="11243" y="2816"/>
              <a:chExt cx="1959" cy="3521"/>
            </a:xfrm>
          </p:grpSpPr>
          <p:pic>
            <p:nvPicPr>
              <p:cNvPr id="8" name="图片 7" descr="U38%GIC~DQB{SU)`44}_Y)O"/>
              <p:cNvPicPr>
                <a:picLocks noChangeAspect="1"/>
              </p:cNvPicPr>
              <p:nvPr/>
            </p:nvPicPr>
            <p:blipFill>
              <a:blip r:embed="rId3"/>
              <a:stretch>
                <a:fillRect/>
              </a:stretch>
            </p:blipFill>
            <p:spPr>
              <a:xfrm>
                <a:off x="11243" y="2816"/>
                <a:ext cx="1808" cy="2828"/>
              </a:xfrm>
              <a:prstGeom prst="rect">
                <a:avLst/>
              </a:prstGeom>
            </p:spPr>
          </p:pic>
          <p:sp>
            <p:nvSpPr>
              <p:cNvPr id="9" name="文本框 8"/>
              <p:cNvSpPr txBox="1"/>
              <p:nvPr/>
            </p:nvSpPr>
            <p:spPr>
              <a:xfrm>
                <a:off x="11245" y="5625"/>
                <a:ext cx="1957" cy="712"/>
              </a:xfrm>
              <a:prstGeom prst="rect">
                <a:avLst/>
              </a:prstGeom>
              <a:noFill/>
            </p:spPr>
            <p:txBody>
              <a:bodyPr wrap="square" rtlCol="0">
                <a:spAutoFit/>
              </a:bodyPr>
              <a:p>
                <a:pPr algn="ctr"/>
                <a:endParaRPr lang="en-US" altLang="zh-CN" sz="800"/>
              </a:p>
            </p:txBody>
          </p:sp>
        </p:grpSp>
        <p:sp>
          <p:nvSpPr>
            <p:cNvPr id="10" name="文本框 9"/>
            <p:cNvSpPr txBox="1"/>
            <p:nvPr/>
          </p:nvSpPr>
          <p:spPr>
            <a:xfrm>
              <a:off x="6911" y="5535"/>
              <a:ext cx="1165" cy="337"/>
            </a:xfrm>
            <a:prstGeom prst="rect">
              <a:avLst/>
            </a:prstGeom>
            <a:noFill/>
          </p:spPr>
          <p:txBody>
            <a:bodyPr wrap="none" rtlCol="0">
              <a:spAutoFit/>
            </a:bodyPr>
            <a:p>
              <a:r>
                <a:rPr lang="zh-CN" altLang="en-US" sz="800"/>
                <a:t>缓存服务器</a:t>
              </a:r>
              <a:r>
                <a:rPr lang="en-US" altLang="zh-CN" sz="800"/>
                <a:t>a</a:t>
              </a:r>
              <a:endParaRPr lang="en-US" altLang="zh-CN" sz="800"/>
            </a:p>
          </p:txBody>
        </p:sp>
      </p:grpSp>
      <p:cxnSp>
        <p:nvCxnSpPr>
          <p:cNvPr id="11" name="直接箭头连接符 10"/>
          <p:cNvCxnSpPr/>
          <p:nvPr/>
        </p:nvCxnSpPr>
        <p:spPr>
          <a:xfrm flipV="1">
            <a:off x="2634615" y="2283460"/>
            <a:ext cx="1144905" cy="10147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6412865" y="1631315"/>
            <a:ext cx="1209675" cy="3168015"/>
          </a:xfrm>
          <a:prstGeom prst="roundRect">
            <a:avLst/>
          </a:prstGeom>
          <a:noFill/>
          <a:ln w="635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a:off x="3935730" y="3364230"/>
            <a:ext cx="758190" cy="1064260"/>
            <a:chOff x="6882" y="4196"/>
            <a:chExt cx="1194" cy="1676"/>
          </a:xfrm>
        </p:grpSpPr>
        <p:grpSp>
          <p:nvGrpSpPr>
            <p:cNvPr id="44" name="组合 43"/>
            <p:cNvGrpSpPr/>
            <p:nvPr/>
          </p:nvGrpSpPr>
          <p:grpSpPr>
            <a:xfrm>
              <a:off x="6882" y="4196"/>
              <a:ext cx="1145" cy="1667"/>
              <a:chOff x="11243" y="2816"/>
              <a:chExt cx="1959" cy="3521"/>
            </a:xfrm>
          </p:grpSpPr>
          <p:pic>
            <p:nvPicPr>
              <p:cNvPr id="45" name="图片 44" descr="U38%GIC~DQB{SU)`44}_Y)O"/>
              <p:cNvPicPr>
                <a:picLocks noChangeAspect="1"/>
              </p:cNvPicPr>
              <p:nvPr/>
            </p:nvPicPr>
            <p:blipFill>
              <a:blip r:embed="rId3"/>
              <a:stretch>
                <a:fillRect/>
              </a:stretch>
            </p:blipFill>
            <p:spPr>
              <a:xfrm>
                <a:off x="11243" y="2816"/>
                <a:ext cx="1808" cy="2828"/>
              </a:xfrm>
              <a:prstGeom prst="rect">
                <a:avLst/>
              </a:prstGeom>
            </p:spPr>
          </p:pic>
          <p:sp>
            <p:nvSpPr>
              <p:cNvPr id="46" name="文本框 45"/>
              <p:cNvSpPr txBox="1"/>
              <p:nvPr/>
            </p:nvSpPr>
            <p:spPr>
              <a:xfrm>
                <a:off x="11245" y="5625"/>
                <a:ext cx="1957" cy="712"/>
              </a:xfrm>
              <a:prstGeom prst="rect">
                <a:avLst/>
              </a:prstGeom>
              <a:noFill/>
            </p:spPr>
            <p:txBody>
              <a:bodyPr wrap="square" rtlCol="0">
                <a:spAutoFit/>
              </a:bodyPr>
              <a:p>
                <a:pPr algn="ctr"/>
                <a:endParaRPr lang="en-US" altLang="zh-CN" sz="800"/>
              </a:p>
            </p:txBody>
          </p:sp>
        </p:grpSp>
        <p:sp>
          <p:nvSpPr>
            <p:cNvPr id="47" name="文本框 46"/>
            <p:cNvSpPr txBox="1"/>
            <p:nvPr/>
          </p:nvSpPr>
          <p:spPr>
            <a:xfrm>
              <a:off x="6911" y="5535"/>
              <a:ext cx="1165" cy="337"/>
            </a:xfrm>
            <a:prstGeom prst="rect">
              <a:avLst/>
            </a:prstGeom>
            <a:noFill/>
          </p:spPr>
          <p:txBody>
            <a:bodyPr wrap="none" rtlCol="0">
              <a:spAutoFit/>
            </a:bodyPr>
            <a:p>
              <a:r>
                <a:rPr lang="zh-CN" altLang="en-US" sz="800"/>
                <a:t>缓存服务器</a:t>
              </a:r>
              <a:r>
                <a:rPr lang="en-US" altLang="zh-CN" sz="800"/>
                <a:t>a</a:t>
              </a:r>
              <a:endParaRPr lang="en-US" altLang="zh-CN" sz="800"/>
            </a:p>
          </p:txBody>
        </p:sp>
      </p:grpSp>
      <p:cxnSp>
        <p:nvCxnSpPr>
          <p:cNvPr id="48" name="直接箭头连接符 47"/>
          <p:cNvCxnSpPr/>
          <p:nvPr/>
        </p:nvCxnSpPr>
        <p:spPr>
          <a:xfrm>
            <a:off x="4826635" y="2319655"/>
            <a:ext cx="1473200" cy="756285"/>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842135" y="2536190"/>
            <a:ext cx="1423035" cy="245110"/>
          </a:xfrm>
          <a:prstGeom prst="rect">
            <a:avLst/>
          </a:prstGeom>
          <a:noFill/>
        </p:spPr>
        <p:txBody>
          <a:bodyPr wrap="none" rtlCol="0">
            <a:spAutoFit/>
          </a:bodyPr>
          <a:p>
            <a:r>
              <a:rPr lang="zh-CN" altLang="en-US" sz="1000"/>
              <a:t>返回缓存服务器</a:t>
            </a:r>
            <a:r>
              <a:rPr lang="en-US" altLang="zh-CN" sz="1000"/>
              <a:t>IP</a:t>
            </a:r>
            <a:r>
              <a:rPr lang="zh-CN" altLang="en-US" sz="1000"/>
              <a:t>地址</a:t>
            </a:r>
            <a:endParaRPr lang="zh-CN" altLang="en-US"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8</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chemeClr val="bg1"/>
                </a:solidFill>
                <a:latin typeface="微软雅黑" panose="020B0503020204020204" pitchFamily="34" charset="-122"/>
                <a:ea typeface="微软雅黑" panose="020B0503020204020204" pitchFamily="34" charset="-122"/>
              </a:rPr>
              <a:t>History历史记录管理</a:t>
            </a:r>
            <a:endParaRPr lang="en-US" altLang="zh-CN"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项目：淘宝联想词</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37</a:t>
            </a:r>
            <a:endParaRPr lang="en-US" altLang="zh-CN"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818515" y="1357630"/>
            <a:ext cx="7316470" cy="3046095"/>
          </a:xfrm>
          <a:prstGeom prst="rect">
            <a:avLst/>
          </a:prstGeom>
          <a:noFill/>
        </p:spPr>
        <p:txBody>
          <a:bodyPr wrap="square" rtlCol="0" anchor="t">
            <a:spAutoFit/>
          </a:bodyPr>
          <a:p>
            <a:pPr algn="l"/>
            <a:r>
              <a:rPr lang="en-US" altLang="zh-CN" sz="1600">
                <a:solidFill>
                  <a:schemeClr val="tx1"/>
                </a:solidFill>
                <a:effectLst>
                  <a:outerShdw blurRad="38100" dist="19050" dir="2700000" algn="tl" rotWithShape="0">
                    <a:schemeClr val="dk1">
                      <a:alpha val="40000"/>
                    </a:schemeClr>
                  </a:outerShdw>
                </a:effectLst>
                <a:cs typeface="+mn-lt"/>
              </a:rPr>
              <a:t>window</a:t>
            </a:r>
            <a:r>
              <a:rPr lang="zh-CN" altLang="en-US" sz="1600">
                <a:solidFill>
                  <a:schemeClr val="tx1"/>
                </a:solidFill>
                <a:effectLst>
                  <a:outerShdw blurRad="38100" dist="19050" dir="2700000" algn="tl" rotWithShape="0">
                    <a:schemeClr val="dk1">
                      <a:alpha val="40000"/>
                    </a:schemeClr>
                  </a:outerShdw>
                </a:effectLst>
                <a:cs typeface="+mn-lt"/>
              </a:rPr>
              <a:t>对象通过</a:t>
            </a:r>
            <a:r>
              <a:rPr lang="en-US" altLang="zh-CN" sz="1600">
                <a:solidFill>
                  <a:schemeClr val="tx1"/>
                </a:solidFill>
                <a:effectLst>
                  <a:outerShdw blurRad="38100" dist="19050" dir="2700000" algn="tl" rotWithShape="0">
                    <a:schemeClr val="dk1">
                      <a:alpha val="40000"/>
                    </a:schemeClr>
                  </a:outerShdw>
                </a:effectLst>
                <a:cs typeface="+mn-lt"/>
              </a:rPr>
              <a:t>history</a:t>
            </a:r>
            <a:r>
              <a:rPr lang="zh-CN" altLang="en-US" sz="1600">
                <a:solidFill>
                  <a:schemeClr val="tx1"/>
                </a:solidFill>
                <a:effectLst>
                  <a:outerShdw blurRad="38100" dist="19050" dir="2700000" algn="tl" rotWithShape="0">
                    <a:schemeClr val="dk1">
                      <a:alpha val="40000"/>
                    </a:schemeClr>
                  </a:outerShdw>
                </a:effectLst>
                <a:cs typeface="+mn-lt"/>
              </a:rPr>
              <a:t>对象提供对浏览器历史记录的访问能力，允许用户在历史记录中自由的前进和后退，而在</a:t>
            </a:r>
            <a:r>
              <a:rPr lang="en-US" altLang="zh-CN" sz="1600">
                <a:solidFill>
                  <a:schemeClr val="tx1"/>
                </a:solidFill>
                <a:effectLst>
                  <a:outerShdw blurRad="38100" dist="19050" dir="2700000" algn="tl" rotWithShape="0">
                    <a:schemeClr val="dk1">
                      <a:alpha val="40000"/>
                    </a:schemeClr>
                  </a:outerShdw>
                </a:effectLst>
                <a:cs typeface="+mn-lt"/>
              </a:rPr>
              <a:t>HTML5</a:t>
            </a:r>
            <a:r>
              <a:rPr lang="zh-CN" altLang="en-US" sz="1600">
                <a:solidFill>
                  <a:schemeClr val="tx1"/>
                </a:solidFill>
                <a:effectLst>
                  <a:outerShdw blurRad="38100" dist="19050" dir="2700000" algn="tl" rotWithShape="0">
                    <a:schemeClr val="dk1">
                      <a:alpha val="40000"/>
                    </a:schemeClr>
                  </a:outerShdw>
                </a:effectLst>
                <a:cs typeface="+mn-lt"/>
              </a:rPr>
              <a:t>中，还可以操纵历史纪律中的数据。</a:t>
            </a:r>
            <a:endParaRPr lang="zh-CN" altLang="en-US" sz="1600">
              <a:solidFill>
                <a:schemeClr val="tx1"/>
              </a:solidFill>
              <a:effectLst>
                <a:outerShdw blurRad="38100" dist="19050" dir="2700000" algn="tl" rotWithShape="0">
                  <a:schemeClr val="dk1">
                    <a:alpha val="40000"/>
                  </a:schemeClr>
                </a:outerShdw>
              </a:effectLst>
              <a:cs typeface="+mn-lt"/>
            </a:endParaRPr>
          </a:p>
          <a:p>
            <a:pPr algn="l"/>
            <a:endParaRPr lang="zh-CN" altLang="en-US"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1</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history.back()</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2</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history.forword()</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3</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history.go(num)</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4</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history.length</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5</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history.pushState(</a:t>
            </a:r>
            <a:r>
              <a:rPr lang="en-US" altLang="zh-CN" sz="1600">
                <a:effectLst>
                  <a:outerShdw blurRad="38100" dist="19050" dir="2700000" algn="tl" rotWithShape="0">
                    <a:schemeClr val="dk1">
                      <a:alpha val="40000"/>
                    </a:schemeClr>
                  </a:outerShdw>
                </a:effectLst>
                <a:cs typeface="+mn-lt"/>
                <a:sym typeface="+mn-ea"/>
              </a:rPr>
              <a:t>ststateObjateObj</a:t>
            </a:r>
            <a:r>
              <a:rPr lang="en-US" altLang="zh-CN" sz="1600">
                <a:solidFill>
                  <a:schemeClr val="tx1"/>
                </a:solidFill>
                <a:effectLst>
                  <a:outerShdw blurRad="38100" dist="19050" dir="2700000" algn="tl" rotWithShape="0">
                    <a:schemeClr val="dk1">
                      <a:alpha val="40000"/>
                    </a:schemeClr>
                  </a:outerShdw>
                </a:effectLst>
                <a:cs typeface="+mn-lt"/>
              </a:rPr>
              <a:t>, 'page2', 'bar.html') </a:t>
            </a:r>
            <a:r>
              <a:rPr lang="zh-CN" altLang="en-US" sz="1600">
                <a:solidFill>
                  <a:schemeClr val="tx1"/>
                </a:solidFill>
                <a:effectLst>
                  <a:outerShdw blurRad="38100" dist="19050" dir="2700000" algn="tl" rotWithShape="0">
                    <a:schemeClr val="dk1">
                      <a:alpha val="40000"/>
                    </a:schemeClr>
                  </a:outerShdw>
                </a:effectLst>
                <a:cs typeface="+mn-lt"/>
              </a:rPr>
              <a:t>添加一条历史记录</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6</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history.replaceState(st</a:t>
            </a:r>
            <a:r>
              <a:rPr lang="en-US" altLang="zh-CN" sz="1600">
                <a:effectLst>
                  <a:outerShdw blurRad="38100" dist="19050" dir="2700000" algn="tl" rotWithShape="0">
                    <a:schemeClr val="dk1">
                      <a:alpha val="40000"/>
                    </a:schemeClr>
                  </a:outerShdw>
                </a:effectLst>
                <a:cs typeface="+mn-lt"/>
                <a:sym typeface="+mn-ea"/>
              </a:rPr>
              <a:t>stateObj</a:t>
            </a:r>
            <a:r>
              <a:rPr lang="en-US" altLang="zh-CN" sz="1600">
                <a:solidFill>
                  <a:schemeClr val="tx1"/>
                </a:solidFill>
                <a:effectLst>
                  <a:outerShdw blurRad="38100" dist="19050" dir="2700000" algn="tl" rotWithShape="0">
                    <a:schemeClr val="dk1">
                      <a:alpha val="40000"/>
                    </a:schemeClr>
                  </a:outerShdw>
                </a:effectLst>
                <a:cs typeface="+mn-lt"/>
              </a:rPr>
              <a:t>ateObj, 'page3', 'bar.html') </a:t>
            </a:r>
            <a:r>
              <a:rPr lang="zh-CN" altLang="en-US" sz="1600">
                <a:solidFill>
                  <a:schemeClr val="tx1"/>
                </a:solidFill>
                <a:effectLst>
                  <a:outerShdw blurRad="38100" dist="19050" dir="2700000" algn="tl" rotWithShape="0">
                    <a:schemeClr val="dk1">
                      <a:alpha val="40000"/>
                    </a:schemeClr>
                  </a:outerShdw>
                </a:effectLst>
                <a:cs typeface="+mn-lt"/>
              </a:rPr>
              <a:t>替换当前历史记录</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7</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window.onpopstate = function(e) {</a:t>
            </a:r>
            <a:r>
              <a:rPr lang="en-US" altLang="zh-CN" sz="1600">
                <a:effectLst>
                  <a:outerShdw blurRad="38100" dist="19050" dir="2700000" algn="tl" rotWithShape="0">
                    <a:schemeClr val="dk1">
                      <a:alpha val="40000"/>
                    </a:schemeClr>
                  </a:outerShdw>
                </a:effectLst>
                <a:cs typeface="+mn-lt"/>
                <a:sym typeface="+mn-ea"/>
              </a:rPr>
              <a:t>e.state</a:t>
            </a:r>
            <a:r>
              <a:rPr lang="en-US" altLang="zh-CN" sz="1600">
                <a:solidFill>
                  <a:schemeClr val="tx1"/>
                </a:solidFill>
                <a:effectLst>
                  <a:outerShdw blurRad="38100" dist="19050" dir="2700000" algn="tl" rotWithShape="0">
                    <a:schemeClr val="dk1">
                      <a:alpha val="40000"/>
                    </a:schemeClr>
                  </a:outerShdw>
                </a:effectLst>
                <a:cs typeface="+mn-lt"/>
              </a:rPr>
              <a:t>} </a:t>
            </a:r>
            <a:r>
              <a:rPr lang="zh-CN" altLang="en-US" sz="1600">
                <a:solidFill>
                  <a:schemeClr val="tx1"/>
                </a:solidFill>
                <a:effectLst>
                  <a:outerShdw blurRad="38100" dist="19050" dir="2700000" algn="tl" rotWithShape="0">
                    <a:schemeClr val="dk1">
                      <a:alpha val="40000"/>
                    </a:schemeClr>
                  </a:outerShdw>
                </a:effectLst>
                <a:cs typeface="+mn-lt"/>
              </a:rPr>
              <a:t>历史记录发生发生变化时触发。</a:t>
            </a:r>
            <a:r>
              <a:rPr lang="en-US" altLang="zh-CN" sz="1600">
                <a:solidFill>
                  <a:schemeClr val="tx1"/>
                </a:solidFill>
                <a:effectLst>
                  <a:outerShdw blurRad="38100" dist="19050" dir="2700000" algn="tl" rotWithShape="0">
                    <a:schemeClr val="dk1">
                      <a:alpha val="40000"/>
                    </a:schemeClr>
                  </a:outerShdw>
                </a:effectLst>
                <a:cs typeface="+mn-lt"/>
              </a:rPr>
              <a:t>5</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6</a:t>
            </a:r>
            <a:r>
              <a:rPr lang="zh-CN" altLang="en-US" sz="1600">
                <a:solidFill>
                  <a:schemeClr val="tx1"/>
                </a:solidFill>
                <a:effectLst>
                  <a:outerShdw blurRad="38100" dist="19050" dir="2700000" algn="tl" rotWithShape="0">
                    <a:schemeClr val="dk1">
                      <a:alpha val="40000"/>
                    </a:schemeClr>
                  </a:outerShdw>
                </a:effectLst>
                <a:cs typeface="+mn-lt"/>
              </a:rPr>
              <a:t>不会触发</a:t>
            </a:r>
            <a:endParaRPr lang="en-US" altLang="zh-CN" sz="1600">
              <a:solidFill>
                <a:schemeClr val="tx1"/>
              </a:solidFill>
              <a:effectLst>
                <a:outerShdw blurRad="38100" dist="19050" dir="2700000" algn="tl" rotWithShape="0">
                  <a:schemeClr val="dk1">
                    <a:alpha val="40000"/>
                  </a:schemeClr>
                </a:outerShdw>
              </a:effectLst>
              <a:cs typeface="+mn-lt"/>
            </a:endParaRPr>
          </a:p>
          <a:p>
            <a:pPr algn="l"/>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8</a:t>
            </a:r>
            <a:r>
              <a:rPr lang="zh-CN" altLang="en-US" sz="1600">
                <a:solidFill>
                  <a:schemeClr val="tx1"/>
                </a:solidFill>
                <a:effectLst>
                  <a:outerShdw blurRad="38100" dist="19050" dir="2700000" algn="tl" rotWithShape="0">
                    <a:schemeClr val="dk1">
                      <a:alpha val="40000"/>
                    </a:schemeClr>
                  </a:outerShdw>
                </a:effectLst>
                <a:cs typeface="+mn-lt"/>
              </a:rPr>
              <a:t>）</a:t>
            </a:r>
            <a:r>
              <a:rPr lang="en-US" altLang="zh-CN" sz="1600">
                <a:solidFill>
                  <a:schemeClr val="tx1"/>
                </a:solidFill>
                <a:effectLst>
                  <a:outerShdw blurRad="38100" dist="19050" dir="2700000" algn="tl" rotWithShape="0">
                    <a:schemeClr val="dk1">
                      <a:alpha val="40000"/>
                    </a:schemeClr>
                  </a:outerShdw>
                </a:effectLst>
                <a:cs typeface="+mn-lt"/>
              </a:rPr>
              <a:t>e.state </a:t>
            </a:r>
            <a:endParaRPr lang="en-US" altLang="zh-CN" sz="1600">
              <a:solidFill>
                <a:schemeClr val="tx1"/>
              </a:solidFill>
              <a:effectLst>
                <a:outerShdw blurRad="38100" dist="19050" dir="2700000" algn="tl" rotWithShape="0">
                  <a:schemeClr val="dk1">
                    <a:alpha val="40000"/>
                  </a:schemeClr>
                </a:outerShdw>
              </a:effectLst>
              <a:cs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项目：淘宝联想词</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13765" y="2215515"/>
            <a:ext cx="7316470" cy="398780"/>
          </a:xfrm>
          <a:prstGeom prst="rect">
            <a:avLst/>
          </a:prstGeom>
          <a:noFill/>
        </p:spPr>
        <p:txBody>
          <a:bodyPr wrap="square" rtlCol="0" anchor="t">
            <a:spAutoFit/>
          </a:bodyPr>
          <a:p>
            <a:pPr algn="ctr"/>
            <a:r>
              <a:rPr lang="zh-CN" altLang="en-US" sz="2000">
                <a:solidFill>
                  <a:schemeClr val="tx1"/>
                </a:solidFill>
                <a:effectLst>
                  <a:outerShdw blurRad="38100" dist="19050" dir="2700000" algn="tl" rotWithShape="0">
                    <a:schemeClr val="dk1">
                      <a:alpha val="40000"/>
                    </a:schemeClr>
                  </a:outerShdw>
                </a:effectLst>
              </a:rPr>
              <a:t>解决问题：无刷新历史记录切换</a:t>
            </a:r>
            <a:endParaRPr lang="zh-CN" altLang="en-US" sz="2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52805"/>
          </a:xfrm>
          <a:prstGeom prst="rect">
            <a:avLst/>
          </a:prstGeom>
          <a:noFill/>
        </p:spPr>
        <p:txBody>
          <a:bodyPr wrap="square" rtlCol="0">
            <a:spAutoFit/>
          </a:bodyPr>
          <a:lstStyle/>
          <a:p>
            <a:pPr algn="ctr"/>
            <a:r>
              <a:rPr lang="en-US" altLang="id-ID" sz="4950" b="1" dirty="0">
                <a:solidFill>
                  <a:schemeClr val="bg1"/>
                </a:solidFill>
                <a:latin typeface="方正兰亭黑简体" panose="02000000000000000000" pitchFamily="2" charset="-122"/>
                <a:ea typeface="方正兰亭黑简体" panose="02000000000000000000" pitchFamily="2" charset="-122"/>
              </a:rPr>
              <a:t>9</a:t>
            </a:r>
            <a:endParaRPr lang="en-US" alt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rgbClr val="FF0000"/>
                </a:solidFill>
                <a:latin typeface="微软雅黑" panose="020B0503020204020204" pitchFamily="34" charset="-122"/>
                <a:ea typeface="微软雅黑" panose="020B0503020204020204" pitchFamily="34" charset="-122"/>
              </a:rPr>
              <a:t>Cookie使用机制</a:t>
            </a:r>
            <a:endParaRPr lang="en-US" altLang="zh-CN"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Cookie</a:t>
            </a:r>
            <a:r>
              <a:rPr lang="zh-CN" altLang="en-US" sz="1350" dirty="0">
                <a:solidFill>
                  <a:srgbClr val="414455"/>
                </a:solidFill>
                <a:latin typeface="微软雅黑" panose="020B0503020204020204" pitchFamily="34" charset="-122"/>
                <a:ea typeface="微软雅黑" panose="020B0503020204020204" pitchFamily="34" charset="-122"/>
              </a:rPr>
              <a:t>使用机制</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1001395" y="862330"/>
            <a:ext cx="6496050" cy="860425"/>
          </a:xfrm>
          <a:prstGeom prst="rect">
            <a:avLst/>
          </a:prstGeom>
          <a:noFill/>
        </p:spPr>
        <p:txBody>
          <a:bodyPr wrap="none" rtlCol="0">
            <a:spAutoFit/>
          </a:bodyPr>
          <a:p>
            <a:r>
              <a:rPr lang="zh-CN" altLang="en-US"/>
              <a:t>一、个性化服务</a:t>
            </a:r>
            <a:endParaRPr lang="zh-CN" altLang="en-US"/>
          </a:p>
          <a:p>
            <a:endParaRPr lang="zh-CN" altLang="en-US"/>
          </a:p>
          <a:p>
            <a:r>
              <a:rPr lang="en-US" altLang="zh-CN" sz="1400"/>
              <a:t>HTTP</a:t>
            </a:r>
            <a:r>
              <a:rPr lang="zh-CN" altLang="en-US" sz="1400"/>
              <a:t>是无状态的请求</a:t>
            </a:r>
            <a:r>
              <a:rPr lang="en-US" altLang="zh-CN" sz="1400"/>
              <a:t>/</a:t>
            </a:r>
            <a:r>
              <a:rPr lang="zh-CN" altLang="en-US" sz="1400"/>
              <a:t>响应连接，导致连接断开后，再次连接服务器无法识别用户</a:t>
            </a:r>
            <a:endParaRPr lang="zh-CN" altLang="en-US" sz="1400"/>
          </a:p>
        </p:txBody>
      </p:sp>
      <p:pic>
        <p:nvPicPr>
          <p:cNvPr id="5" name="图片 4"/>
          <p:cNvPicPr>
            <a:picLocks noChangeAspect="1"/>
          </p:cNvPicPr>
          <p:nvPr/>
        </p:nvPicPr>
        <p:blipFill>
          <a:blip r:embed="rId2"/>
          <a:srcRect t="1393" r="137" b="619"/>
          <a:stretch>
            <a:fillRect/>
          </a:stretch>
        </p:blipFill>
        <p:spPr>
          <a:xfrm>
            <a:off x="1706245" y="2052320"/>
            <a:ext cx="5558790" cy="1608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Cookie</a:t>
            </a:r>
            <a:r>
              <a:rPr lang="zh-CN" altLang="en-US" sz="1350" dirty="0">
                <a:solidFill>
                  <a:srgbClr val="414455"/>
                </a:solidFill>
                <a:latin typeface="微软雅黑" panose="020B0503020204020204" pitchFamily="34" charset="-122"/>
                <a:ea typeface="微软雅黑" panose="020B0503020204020204" pitchFamily="34" charset="-122"/>
              </a:rPr>
              <a:t>使用机制</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383030"/>
            <a:ext cx="7258685" cy="2091690"/>
          </a:xfrm>
          <a:prstGeom prst="rect">
            <a:avLst/>
          </a:prstGeom>
          <a:noFill/>
        </p:spPr>
        <p:txBody>
          <a:bodyPr wrap="square" rtlCol="0" anchor="t">
            <a:spAutoFit/>
          </a:bodyPr>
          <a:p>
            <a:r>
              <a:rPr lang="zh-CN" altLang="en-US"/>
              <a:t>我们就需要用一些技术来帮助服务器去识别用户</a:t>
            </a:r>
            <a:endParaRPr lang="zh-CN" altLang="en-US"/>
          </a:p>
          <a:p>
            <a:endParaRPr lang="zh-CN" altLang="en-US" sz="1400"/>
          </a:p>
          <a:p>
            <a:r>
              <a:rPr lang="zh-CN" altLang="en-US" sz="1400"/>
              <a:t>1、跟踪客户端IP地址。动态IP</a:t>
            </a:r>
            <a:endParaRPr lang="zh-CN" altLang="en-US" sz="1400"/>
          </a:p>
          <a:p>
            <a:endParaRPr lang="zh-CN" altLang="en-US" sz="1400"/>
          </a:p>
          <a:p>
            <a:r>
              <a:rPr lang="zh-CN" altLang="en-US" sz="1400"/>
              <a:t>2、借助http首部放置用户身份信息。referer、e-mail</a:t>
            </a:r>
            <a:endParaRPr lang="zh-CN" altLang="en-US" sz="1400"/>
          </a:p>
          <a:p>
            <a:endParaRPr lang="zh-CN" altLang="en-US" sz="1400"/>
          </a:p>
          <a:p>
            <a:r>
              <a:rPr lang="zh-CN" altLang="en-US" sz="1400"/>
              <a:t>3、胖URL 在URL中嵌入识别信息 。丑陋，无法共享URL，非持久等</a:t>
            </a:r>
            <a:endParaRPr lang="zh-CN" altLang="en-US" sz="1400"/>
          </a:p>
          <a:p>
            <a:endParaRPr lang="zh-CN" altLang="en-US" sz="1400"/>
          </a:p>
          <a:p>
            <a:r>
              <a:rPr lang="zh-CN" altLang="en-US" sz="1400"/>
              <a:t>4、cookie 在客户端存储用户标识信息。识别用户，持久化最好的方式。</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Cookie</a:t>
            </a:r>
            <a:r>
              <a:rPr lang="zh-CN" altLang="en-US" sz="1350" dirty="0">
                <a:solidFill>
                  <a:srgbClr val="414455"/>
                </a:solidFill>
                <a:latin typeface="微软雅黑" panose="020B0503020204020204" pitchFamily="34" charset="-122"/>
                <a:ea typeface="微软雅黑" panose="020B0503020204020204" pitchFamily="34" charset="-122"/>
              </a:rPr>
              <a:t>使用机制</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4" name="文本框 3"/>
          <p:cNvSpPr txBox="1"/>
          <p:nvPr/>
        </p:nvSpPr>
        <p:spPr>
          <a:xfrm>
            <a:off x="859155" y="949960"/>
            <a:ext cx="3276600" cy="3415030"/>
          </a:xfrm>
          <a:prstGeom prst="rect">
            <a:avLst/>
          </a:prstGeom>
          <a:noFill/>
        </p:spPr>
        <p:txBody>
          <a:bodyPr wrap="square" rtlCol="0" anchor="t">
            <a:spAutoFit/>
          </a:bodyPr>
          <a:p>
            <a:r>
              <a:rPr lang="zh-CN" altLang="en-US"/>
              <a:t>cookie原理：</a:t>
            </a:r>
            <a:endParaRPr lang="zh-CN" altLang="en-US"/>
          </a:p>
          <a:p>
            <a:endParaRPr lang="zh-CN" altLang="en-US"/>
          </a:p>
          <a:p>
            <a:r>
              <a:rPr lang="zh-CN" altLang="en-US" sz="1200"/>
              <a:t>1、首次访问Web站点时，web服务器对用户一无所知。web服务器希望这个用户再次回来还能认识它。所以想给这个用户一个标识。标签。set-cookie: user_id=aimee123的响应首部</a:t>
            </a:r>
            <a:endParaRPr lang="zh-CN" altLang="en-US" sz="1200"/>
          </a:p>
          <a:p>
            <a:endParaRPr lang="zh-CN" altLang="en-US" sz="1200"/>
          </a:p>
          <a:p>
            <a:r>
              <a:rPr lang="zh-CN" altLang="en-US" sz="1200"/>
              <a:t>2、服务器返回响应的时候会带有响应首部set-cookie字段。浏览器会自动的把响应的cookie存储在浏览器数据库中（就是文本文件，存储不了一些cookie字段）</a:t>
            </a:r>
            <a:endParaRPr lang="zh-CN" altLang="en-US" sz="1200"/>
          </a:p>
          <a:p>
            <a:endParaRPr lang="zh-CN" altLang="en-US" sz="1200"/>
          </a:p>
          <a:p>
            <a:r>
              <a:rPr lang="zh-CN" altLang="en-US" sz="1200"/>
              <a:t>3、当用户再次访问同一站点时，浏览器会把存储的cookie一起带上发送出去，这样服务器在拿到请求的同时也拿到这这个cookie字段，知道你曾将来过，找与这个令牌相对应的数据返回</a:t>
            </a:r>
            <a:endParaRPr lang="zh-CN" altLang="en-US" sz="1200"/>
          </a:p>
        </p:txBody>
      </p:sp>
      <p:pic>
        <p:nvPicPr>
          <p:cNvPr id="5" name="图片 4"/>
          <p:cNvPicPr>
            <a:picLocks noChangeAspect="1"/>
          </p:cNvPicPr>
          <p:nvPr/>
        </p:nvPicPr>
        <p:blipFill>
          <a:blip r:embed="rId2"/>
          <a:stretch>
            <a:fillRect/>
          </a:stretch>
        </p:blipFill>
        <p:spPr>
          <a:xfrm>
            <a:off x="4605020" y="1189990"/>
            <a:ext cx="873760" cy="1085215"/>
          </a:xfrm>
          <a:prstGeom prst="rect">
            <a:avLst/>
          </a:prstGeom>
        </p:spPr>
      </p:pic>
      <p:pic>
        <p:nvPicPr>
          <p:cNvPr id="6" name="图片 5"/>
          <p:cNvPicPr>
            <a:picLocks noChangeAspect="1"/>
          </p:cNvPicPr>
          <p:nvPr/>
        </p:nvPicPr>
        <p:blipFill>
          <a:blip r:embed="rId3"/>
          <a:stretch>
            <a:fillRect/>
          </a:stretch>
        </p:blipFill>
        <p:spPr>
          <a:xfrm>
            <a:off x="7673975" y="1062990"/>
            <a:ext cx="781685" cy="1339850"/>
          </a:xfrm>
          <a:prstGeom prst="rect">
            <a:avLst/>
          </a:prstGeom>
        </p:spPr>
      </p:pic>
      <p:grpSp>
        <p:nvGrpSpPr>
          <p:cNvPr id="9" name="组合 8"/>
          <p:cNvGrpSpPr/>
          <p:nvPr/>
        </p:nvGrpSpPr>
        <p:grpSpPr>
          <a:xfrm>
            <a:off x="5785485" y="1235710"/>
            <a:ext cx="1438910" cy="337185"/>
            <a:chOff x="8487" y="1064"/>
            <a:chExt cx="2266" cy="531"/>
          </a:xfrm>
        </p:grpSpPr>
        <p:sp>
          <p:nvSpPr>
            <p:cNvPr id="7" name="剪去单角的矩形 6"/>
            <p:cNvSpPr/>
            <p:nvPr/>
          </p:nvSpPr>
          <p:spPr>
            <a:xfrm>
              <a:off x="8586" y="1091"/>
              <a:ext cx="1946" cy="504"/>
            </a:xfrm>
            <a:prstGeom prst="snip1Rect">
              <a:avLst/>
            </a:prstGeom>
            <a:noFill/>
            <a:ln w="31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487" y="1064"/>
              <a:ext cx="2267" cy="531"/>
            </a:xfrm>
            <a:prstGeom prst="rect">
              <a:avLst/>
            </a:prstGeom>
            <a:noFill/>
          </p:spPr>
          <p:txBody>
            <a:bodyPr wrap="square" rtlCol="0">
              <a:spAutoFit/>
            </a:bodyPr>
            <a:p>
              <a:r>
                <a:rPr lang="en-US" altLang="zh-CN" sz="800"/>
                <a:t>GET /getNews.php HTTP/1.0</a:t>
              </a:r>
              <a:endParaRPr lang="en-US" altLang="zh-CN" sz="800"/>
            </a:p>
            <a:p>
              <a:r>
                <a:rPr lang="en-US" altLang="zh-CN" sz="800"/>
                <a:t>Host: vip.chanke.xyz</a:t>
              </a:r>
              <a:endParaRPr lang="en-US" altLang="zh-CN" sz="800"/>
            </a:p>
          </p:txBody>
        </p:sp>
      </p:grpSp>
      <p:grpSp>
        <p:nvGrpSpPr>
          <p:cNvPr id="13" name="组合 12"/>
          <p:cNvGrpSpPr/>
          <p:nvPr/>
        </p:nvGrpSpPr>
        <p:grpSpPr>
          <a:xfrm>
            <a:off x="5763260" y="1805940"/>
            <a:ext cx="1483360" cy="469265"/>
            <a:chOff x="9165" y="4762"/>
            <a:chExt cx="2336" cy="739"/>
          </a:xfrm>
        </p:grpSpPr>
        <p:sp>
          <p:nvSpPr>
            <p:cNvPr id="11" name="剪去单角的矩形 10"/>
            <p:cNvSpPr/>
            <p:nvPr/>
          </p:nvSpPr>
          <p:spPr>
            <a:xfrm>
              <a:off x="9264" y="4789"/>
              <a:ext cx="2006" cy="713"/>
            </a:xfrm>
            <a:prstGeom prst="snip1Rect">
              <a:avLst/>
            </a:prstGeom>
            <a:noFill/>
            <a:ln w="31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9165" y="4762"/>
              <a:ext cx="2336" cy="725"/>
            </a:xfrm>
            <a:prstGeom prst="rect">
              <a:avLst/>
            </a:prstGeom>
            <a:noFill/>
          </p:spPr>
          <p:txBody>
            <a:bodyPr wrap="square" rtlCol="0">
              <a:spAutoFit/>
            </a:bodyPr>
            <a:p>
              <a:r>
                <a:rPr lang="en-US" altLang="zh-CN" sz="800"/>
                <a:t>HTTP/1.0 200 OK</a:t>
              </a:r>
              <a:endParaRPr lang="en-US" altLang="zh-CN" sz="800"/>
            </a:p>
            <a:p>
              <a:r>
                <a:rPr lang="en-US" altLang="zh-CN" sz="800"/>
                <a:t>Set-cookie: user=aimee; domain=vip.chanke.com</a:t>
              </a:r>
              <a:endParaRPr lang="en-US" altLang="zh-CN" sz="800"/>
            </a:p>
          </p:txBody>
        </p:sp>
      </p:grpSp>
      <p:grpSp>
        <p:nvGrpSpPr>
          <p:cNvPr id="14" name="组合 13"/>
          <p:cNvGrpSpPr/>
          <p:nvPr/>
        </p:nvGrpSpPr>
        <p:grpSpPr>
          <a:xfrm>
            <a:off x="5805805" y="3105150"/>
            <a:ext cx="1483360" cy="469900"/>
            <a:chOff x="9165" y="4762"/>
            <a:chExt cx="2336" cy="740"/>
          </a:xfrm>
        </p:grpSpPr>
        <p:sp>
          <p:nvSpPr>
            <p:cNvPr id="15" name="剪去单角的矩形 14"/>
            <p:cNvSpPr/>
            <p:nvPr/>
          </p:nvSpPr>
          <p:spPr>
            <a:xfrm>
              <a:off x="9264" y="4789"/>
              <a:ext cx="2006" cy="713"/>
            </a:xfrm>
            <a:prstGeom prst="snip1Rect">
              <a:avLst/>
            </a:prstGeom>
            <a:noFill/>
            <a:ln w="31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9165" y="4762"/>
              <a:ext cx="2336" cy="725"/>
            </a:xfrm>
            <a:prstGeom prst="rect">
              <a:avLst/>
            </a:prstGeom>
            <a:noFill/>
          </p:spPr>
          <p:txBody>
            <a:bodyPr wrap="square" rtlCol="0">
              <a:spAutoFit/>
            </a:bodyPr>
            <a:p>
              <a:r>
                <a:rPr lang="en-US" altLang="zh-CN" sz="800"/>
                <a:t>GET /index.html HTTP/1.0</a:t>
              </a:r>
              <a:endParaRPr lang="en-US" altLang="zh-CN" sz="800"/>
            </a:p>
            <a:p>
              <a:r>
                <a:rPr lang="en-US" altLang="zh-CN" sz="800"/>
                <a:t>Host: vip.chnake.xyz</a:t>
              </a:r>
              <a:endParaRPr lang="en-US" altLang="zh-CN" sz="800"/>
            </a:p>
            <a:p>
              <a:r>
                <a:rPr lang="en-US" altLang="zh-CN" sz="800"/>
                <a:t>Cookie: user=aimee</a:t>
              </a:r>
              <a:endParaRPr lang="en-US" altLang="zh-CN" sz="800"/>
            </a:p>
          </p:txBody>
        </p:sp>
      </p:grpSp>
      <p:cxnSp>
        <p:nvCxnSpPr>
          <p:cNvPr id="18" name="直接箭头连接符 17"/>
          <p:cNvCxnSpPr/>
          <p:nvPr/>
        </p:nvCxnSpPr>
        <p:spPr>
          <a:xfrm>
            <a:off x="5656580" y="1617345"/>
            <a:ext cx="17945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605780" y="1788160"/>
            <a:ext cx="1788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2"/>
          <a:stretch>
            <a:fillRect/>
          </a:stretch>
        </p:blipFill>
        <p:spPr>
          <a:xfrm>
            <a:off x="4598670" y="3105150"/>
            <a:ext cx="873760" cy="1085215"/>
          </a:xfrm>
          <a:prstGeom prst="rect">
            <a:avLst/>
          </a:prstGeom>
        </p:spPr>
      </p:pic>
      <p:pic>
        <p:nvPicPr>
          <p:cNvPr id="21" name="图片 20"/>
          <p:cNvPicPr>
            <a:picLocks noChangeAspect="1"/>
          </p:cNvPicPr>
          <p:nvPr/>
        </p:nvPicPr>
        <p:blipFill>
          <a:blip r:embed="rId3"/>
          <a:stretch>
            <a:fillRect/>
          </a:stretch>
        </p:blipFill>
        <p:spPr>
          <a:xfrm>
            <a:off x="7737475" y="2907665"/>
            <a:ext cx="781685" cy="1339850"/>
          </a:xfrm>
          <a:prstGeom prst="rect">
            <a:avLst/>
          </a:prstGeom>
        </p:spPr>
      </p:pic>
      <p:cxnSp>
        <p:nvCxnSpPr>
          <p:cNvPr id="22" name="直接箭头连接符 21"/>
          <p:cNvCxnSpPr/>
          <p:nvPr/>
        </p:nvCxnSpPr>
        <p:spPr>
          <a:xfrm>
            <a:off x="5650230" y="3647440"/>
            <a:ext cx="17945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059805" y="2331085"/>
            <a:ext cx="806450" cy="213995"/>
          </a:xfrm>
          <a:prstGeom prst="rect">
            <a:avLst/>
          </a:prstGeom>
          <a:noFill/>
        </p:spPr>
        <p:txBody>
          <a:bodyPr wrap="square" rtlCol="0">
            <a:spAutoFit/>
          </a:bodyPr>
          <a:p>
            <a:pPr algn="ctr"/>
            <a:r>
              <a:rPr lang="zh-CN" altLang="en-US" sz="800">
                <a:solidFill>
                  <a:schemeClr val="tx1">
                    <a:lumMod val="50000"/>
                    <a:lumOff val="50000"/>
                  </a:schemeClr>
                </a:solidFill>
              </a:rPr>
              <a:t>首次访问</a:t>
            </a:r>
            <a:endParaRPr lang="zh-CN" altLang="en-US" sz="800">
              <a:solidFill>
                <a:schemeClr val="tx1">
                  <a:lumMod val="50000"/>
                  <a:lumOff val="50000"/>
                </a:schemeClr>
              </a:solidFill>
            </a:endParaRPr>
          </a:p>
        </p:txBody>
      </p:sp>
      <p:sp>
        <p:nvSpPr>
          <p:cNvPr id="24" name="文本框 23"/>
          <p:cNvSpPr txBox="1"/>
          <p:nvPr/>
        </p:nvSpPr>
        <p:spPr>
          <a:xfrm>
            <a:off x="6090285" y="4150995"/>
            <a:ext cx="806450" cy="213995"/>
          </a:xfrm>
          <a:prstGeom prst="rect">
            <a:avLst/>
          </a:prstGeom>
          <a:noFill/>
        </p:spPr>
        <p:txBody>
          <a:bodyPr wrap="square" rtlCol="0">
            <a:spAutoFit/>
          </a:bodyPr>
          <a:p>
            <a:pPr algn="ctr"/>
            <a:r>
              <a:rPr lang="zh-CN" altLang="en-US" sz="800">
                <a:solidFill>
                  <a:schemeClr val="tx1">
                    <a:lumMod val="50000"/>
                    <a:lumOff val="50000"/>
                  </a:schemeClr>
                </a:solidFill>
              </a:rPr>
              <a:t>再次访问</a:t>
            </a:r>
            <a:endParaRPr lang="zh-CN" altLang="en-US" sz="800">
              <a:solidFill>
                <a:schemeClr val="tx1">
                  <a:lumMod val="50000"/>
                  <a:lumOff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Cookie</a:t>
            </a:r>
            <a:r>
              <a:rPr lang="zh-CN" altLang="en-US" sz="1350" dirty="0">
                <a:solidFill>
                  <a:srgbClr val="414455"/>
                </a:solidFill>
                <a:latin typeface="微软雅黑" panose="020B0503020204020204" pitchFamily="34" charset="-122"/>
                <a:ea typeface="微软雅黑" panose="020B0503020204020204" pitchFamily="34" charset="-122"/>
              </a:rPr>
              <a:t>使用机制</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81075" y="882015"/>
            <a:ext cx="7258685" cy="1506855"/>
          </a:xfrm>
          <a:prstGeom prst="rect">
            <a:avLst/>
          </a:prstGeom>
          <a:noFill/>
        </p:spPr>
        <p:txBody>
          <a:bodyPr wrap="square" rtlCol="0" anchor="t">
            <a:spAutoFit/>
          </a:bodyPr>
          <a:p>
            <a:r>
              <a:rPr lang="zh-CN" altLang="en-US"/>
              <a:t>cookie分类：</a:t>
            </a:r>
            <a:endParaRPr lang="zh-CN" altLang="en-US"/>
          </a:p>
          <a:p>
            <a:endParaRPr lang="zh-CN" altLang="en-US"/>
          </a:p>
          <a:p>
            <a:r>
              <a:rPr lang="zh-CN" altLang="en-US" sz="1400"/>
              <a:t>1、会话cookie 用户退出浏览器时 会话cookie就被删除了</a:t>
            </a:r>
            <a:endParaRPr lang="zh-CN" altLang="en-US" sz="1400"/>
          </a:p>
          <a:p>
            <a:endParaRPr lang="zh-CN" altLang="en-US" sz="1400"/>
          </a:p>
          <a:p>
            <a:r>
              <a:rPr lang="zh-CN" altLang="en-US" sz="1400"/>
              <a:t>2、持久cookie 存储在硬盘上，浏览器退出计算机重启时仍然存在。可以维护用户周期性访问的站点。</a:t>
            </a:r>
            <a:endParaRPr lang="zh-CN" altLang="en-US" sz="1400"/>
          </a:p>
        </p:txBody>
      </p:sp>
      <p:sp>
        <p:nvSpPr>
          <p:cNvPr id="4" name="文本框 3"/>
          <p:cNvSpPr txBox="1"/>
          <p:nvPr/>
        </p:nvSpPr>
        <p:spPr>
          <a:xfrm>
            <a:off x="1022350" y="2809875"/>
            <a:ext cx="7258685" cy="1660525"/>
          </a:xfrm>
          <a:prstGeom prst="rect">
            <a:avLst/>
          </a:prstGeom>
          <a:noFill/>
        </p:spPr>
        <p:txBody>
          <a:bodyPr wrap="square" rtlCol="0" anchor="t">
            <a:spAutoFit/>
          </a:bodyPr>
          <a:p>
            <a:r>
              <a:rPr lang="zh-CN" altLang="en-US"/>
              <a:t>cookie属性：</a:t>
            </a:r>
            <a:endParaRPr lang="zh-CN" altLang="en-US"/>
          </a:p>
          <a:p>
            <a:endParaRPr lang="zh-CN" altLang="en-US" sz="1400"/>
          </a:p>
          <a:p>
            <a:r>
              <a:rPr lang="zh-CN" altLang="en-US" sz="1400"/>
              <a:t>1、cookie域</a:t>
            </a:r>
            <a:endParaRPr lang="zh-CN" altLang="en-US" sz="1400"/>
          </a:p>
          <a:p>
            <a:endParaRPr lang="zh-CN" altLang="en-US" sz="1400"/>
          </a:p>
          <a:p>
            <a:r>
              <a:rPr lang="zh-CN" altLang="en-US" sz="1400"/>
              <a:t>2、cookie路径</a:t>
            </a:r>
            <a:endParaRPr lang="zh-CN" altLang="en-US" sz="1400"/>
          </a:p>
          <a:p>
            <a:endParaRPr lang="zh-CN" altLang="en-US" sz="1400"/>
          </a:p>
          <a:p>
            <a:r>
              <a:rPr lang="zh-CN" altLang="en-US" sz="1400"/>
              <a:t>3、cookie存储时间</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网络基础知识普及</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05</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grpSp>
        <p:nvGrpSpPr>
          <p:cNvPr id="249" name="组合 248"/>
          <p:cNvGrpSpPr/>
          <p:nvPr/>
        </p:nvGrpSpPr>
        <p:grpSpPr>
          <a:xfrm>
            <a:off x="981075" y="1516380"/>
            <a:ext cx="7256145" cy="2070100"/>
            <a:chOff x="1545" y="2399"/>
            <a:chExt cx="11427" cy="3260"/>
          </a:xfrm>
        </p:grpSpPr>
        <p:pic>
          <p:nvPicPr>
            <p:cNvPr id="13" name="图片 12" descr="U38%GIC~DQB{SU)`44}_Y)O"/>
            <p:cNvPicPr>
              <a:picLocks noChangeAspect="1"/>
            </p:cNvPicPr>
            <p:nvPr/>
          </p:nvPicPr>
          <p:blipFill>
            <a:blip r:embed="rId2"/>
            <a:stretch>
              <a:fillRect/>
            </a:stretch>
          </p:blipFill>
          <p:spPr>
            <a:xfrm>
              <a:off x="11164" y="2399"/>
              <a:ext cx="1808" cy="2828"/>
            </a:xfrm>
            <a:prstGeom prst="rect">
              <a:avLst/>
            </a:prstGeom>
          </p:spPr>
        </p:pic>
        <p:grpSp>
          <p:nvGrpSpPr>
            <p:cNvPr id="176" name="组合 175"/>
            <p:cNvGrpSpPr/>
            <p:nvPr/>
          </p:nvGrpSpPr>
          <p:grpSpPr>
            <a:xfrm rot="0">
              <a:off x="1545" y="2973"/>
              <a:ext cx="1962" cy="1817"/>
              <a:chOff x="4339890" y="3321989"/>
              <a:chExt cx="894337" cy="758192"/>
            </a:xfrm>
          </p:grpSpPr>
          <p:sp>
            <p:nvSpPr>
              <p:cNvPr id="177"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8"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9"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0"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1"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2"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20"/>
              <p:cNvSpPr>
                <a:spLocks noChangeArrowheads="1"/>
              </p:cNvSpPr>
              <p:nvPr/>
            </p:nvSpPr>
            <p:spPr bwMode="auto">
              <a:xfrm>
                <a:off x="4477210" y="3402972"/>
                <a:ext cx="214782"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4" name="Rectangle 121"/>
              <p:cNvSpPr>
                <a:spLocks noChangeArrowheads="1"/>
              </p:cNvSpPr>
              <p:nvPr/>
            </p:nvSpPr>
            <p:spPr bwMode="auto">
              <a:xfrm>
                <a:off x="4706076" y="3402972"/>
                <a:ext cx="95068"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5" name="Rectangle 122"/>
              <p:cNvSpPr>
                <a:spLocks noChangeArrowheads="1"/>
              </p:cNvSpPr>
              <p:nvPr/>
            </p:nvSpPr>
            <p:spPr bwMode="auto">
              <a:xfrm>
                <a:off x="4814053" y="3402972"/>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6" name="Rectangle 123"/>
              <p:cNvSpPr>
                <a:spLocks noChangeArrowheads="1"/>
              </p:cNvSpPr>
              <p:nvPr/>
            </p:nvSpPr>
            <p:spPr bwMode="auto">
              <a:xfrm>
                <a:off x="4477210" y="3554375"/>
                <a:ext cx="136146"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7" name="Rectangle 124"/>
              <p:cNvSpPr>
                <a:spLocks noChangeArrowheads="1"/>
              </p:cNvSpPr>
              <p:nvPr/>
            </p:nvSpPr>
            <p:spPr bwMode="auto">
              <a:xfrm>
                <a:off x="4636829" y="3554375"/>
                <a:ext cx="79810"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8" name="Rectangle 125"/>
              <p:cNvSpPr>
                <a:spLocks noChangeArrowheads="1"/>
              </p:cNvSpPr>
              <p:nvPr/>
            </p:nvSpPr>
            <p:spPr bwMode="auto">
              <a:xfrm>
                <a:off x="4733070" y="3554375"/>
                <a:ext cx="214782" cy="3286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9" name="Rectangle 126"/>
              <p:cNvSpPr>
                <a:spLocks noChangeArrowheads="1"/>
              </p:cNvSpPr>
              <p:nvPr/>
            </p:nvSpPr>
            <p:spPr bwMode="auto">
              <a:xfrm>
                <a:off x="4477210"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0" name="Rectangle 127"/>
              <p:cNvSpPr>
                <a:spLocks noChangeArrowheads="1"/>
              </p:cNvSpPr>
              <p:nvPr/>
            </p:nvSpPr>
            <p:spPr bwMode="auto">
              <a:xfrm>
                <a:off x="4986583" y="3625970"/>
                <a:ext cx="93894"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 name="Rectangle 128"/>
              <p:cNvSpPr>
                <a:spLocks noChangeArrowheads="1"/>
              </p:cNvSpPr>
              <p:nvPr/>
            </p:nvSpPr>
            <p:spPr bwMode="auto">
              <a:xfrm>
                <a:off x="4588709" y="3625970"/>
                <a:ext cx="346233" cy="3521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2" name="Rectangle 129"/>
              <p:cNvSpPr>
                <a:spLocks noChangeArrowheads="1"/>
              </p:cNvSpPr>
              <p:nvPr/>
            </p:nvSpPr>
            <p:spPr bwMode="auto">
              <a:xfrm>
                <a:off x="4477210" y="3473392"/>
                <a:ext cx="69247"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3" name="Rectangle 130"/>
              <p:cNvSpPr>
                <a:spLocks noChangeArrowheads="1"/>
              </p:cNvSpPr>
              <p:nvPr/>
            </p:nvSpPr>
            <p:spPr bwMode="auto">
              <a:xfrm>
                <a:off x="4571103" y="3473392"/>
                <a:ext cx="261729"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4" name="Rectangle 131"/>
              <p:cNvSpPr>
                <a:spLocks noChangeArrowheads="1"/>
              </p:cNvSpPr>
              <p:nvPr/>
            </p:nvSpPr>
            <p:spPr bwMode="auto">
              <a:xfrm>
                <a:off x="4477210" y="3705779"/>
                <a:ext cx="225345" cy="3403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5" name="Rectangle 132"/>
              <p:cNvSpPr>
                <a:spLocks noChangeArrowheads="1"/>
              </p:cNvSpPr>
              <p:nvPr/>
            </p:nvSpPr>
            <p:spPr bwMode="auto">
              <a:xfrm>
                <a:off x="4721333" y="3701085"/>
                <a:ext cx="224171" cy="36384"/>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2" name="文本框 241"/>
            <p:cNvSpPr txBox="1"/>
            <p:nvPr/>
          </p:nvSpPr>
          <p:spPr>
            <a:xfrm>
              <a:off x="1645" y="4983"/>
              <a:ext cx="1757" cy="433"/>
            </a:xfrm>
            <a:prstGeom prst="rect">
              <a:avLst/>
            </a:prstGeom>
            <a:noFill/>
          </p:spPr>
          <p:txBody>
            <a:bodyPr wrap="square" rtlCol="0">
              <a:spAutoFit/>
            </a:bodyPr>
            <a:p>
              <a:r>
                <a:rPr lang="en-US" altLang="zh-CN" sz="1200"/>
                <a:t>web</a:t>
              </a:r>
              <a:r>
                <a:rPr lang="zh-CN" altLang="en-US" sz="1200"/>
                <a:t>浏览器</a:t>
              </a:r>
              <a:endParaRPr lang="zh-CN" altLang="en-US" sz="1200"/>
            </a:p>
          </p:txBody>
        </p:sp>
        <p:sp>
          <p:nvSpPr>
            <p:cNvPr id="243" name="文本框 242"/>
            <p:cNvSpPr txBox="1"/>
            <p:nvPr/>
          </p:nvSpPr>
          <p:spPr>
            <a:xfrm>
              <a:off x="11215" y="5227"/>
              <a:ext cx="1757" cy="433"/>
            </a:xfrm>
            <a:prstGeom prst="rect">
              <a:avLst/>
            </a:prstGeom>
            <a:noFill/>
          </p:spPr>
          <p:txBody>
            <a:bodyPr wrap="square" rtlCol="0">
              <a:spAutoFit/>
            </a:bodyPr>
            <a:p>
              <a:r>
                <a:rPr lang="en-US" altLang="zh-CN" sz="1200"/>
                <a:t>web</a:t>
              </a:r>
              <a:r>
                <a:rPr lang="zh-CN" altLang="en-US" sz="1200"/>
                <a:t>服务器</a:t>
              </a:r>
              <a:endParaRPr lang="zh-CN" altLang="en-US" sz="1200"/>
            </a:p>
          </p:txBody>
        </p:sp>
        <p:sp>
          <p:nvSpPr>
            <p:cNvPr id="244" name="右箭头 243"/>
            <p:cNvSpPr/>
            <p:nvPr/>
          </p:nvSpPr>
          <p:spPr>
            <a:xfrm>
              <a:off x="4429" y="3396"/>
              <a:ext cx="5884" cy="212"/>
            </a:xfrm>
            <a:prstGeom prst="rightArrow">
              <a:avLst/>
            </a:prstGeom>
            <a:solidFill>
              <a:schemeClr val="bg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5" name="右箭头 244"/>
            <p:cNvSpPr/>
            <p:nvPr/>
          </p:nvSpPr>
          <p:spPr>
            <a:xfrm flipH="1" flipV="1">
              <a:off x="4429" y="3983"/>
              <a:ext cx="5885" cy="223"/>
            </a:xfrm>
            <a:prstGeom prst="rightArrow">
              <a:avLst/>
            </a:prstGeom>
            <a:solidFill>
              <a:schemeClr val="bg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6" name="文本框 245"/>
            <p:cNvSpPr txBox="1"/>
            <p:nvPr/>
          </p:nvSpPr>
          <p:spPr>
            <a:xfrm>
              <a:off x="4429" y="2902"/>
              <a:ext cx="5804" cy="434"/>
            </a:xfrm>
            <a:prstGeom prst="rect">
              <a:avLst/>
            </a:prstGeom>
            <a:noFill/>
          </p:spPr>
          <p:txBody>
            <a:bodyPr wrap="square" rtlCol="0">
              <a:spAutoFit/>
            </a:bodyPr>
            <a:p>
              <a:pPr algn="ctr"/>
              <a:r>
                <a:rPr lang="en-US" altLang="zh-CN" sz="1200"/>
                <a:t>1</a:t>
              </a:r>
              <a:r>
                <a:rPr lang="zh-CN" altLang="en-US" sz="1200"/>
                <a:t>、</a:t>
              </a:r>
              <a:r>
                <a:rPr lang="en-US" altLang="zh-CN" sz="1200"/>
                <a:t>web</a:t>
              </a:r>
              <a:r>
                <a:rPr lang="zh-CN" altLang="en-US" sz="1200"/>
                <a:t>浏览器向</a:t>
              </a:r>
              <a:r>
                <a:rPr lang="en-US" altLang="zh-CN" sz="1200"/>
                <a:t>web</a:t>
              </a:r>
              <a:r>
                <a:rPr lang="zh-CN" altLang="en-US" sz="1200"/>
                <a:t>服务器发送请求</a:t>
              </a:r>
              <a:endParaRPr lang="zh-CN" altLang="en-US" sz="1200"/>
            </a:p>
          </p:txBody>
        </p:sp>
        <p:sp>
          <p:nvSpPr>
            <p:cNvPr id="247" name="文本框 246"/>
            <p:cNvSpPr txBox="1"/>
            <p:nvPr/>
          </p:nvSpPr>
          <p:spPr>
            <a:xfrm>
              <a:off x="4428" y="4312"/>
              <a:ext cx="5885" cy="434"/>
            </a:xfrm>
            <a:prstGeom prst="rect">
              <a:avLst/>
            </a:prstGeom>
            <a:noFill/>
          </p:spPr>
          <p:txBody>
            <a:bodyPr wrap="square" rtlCol="0">
              <a:spAutoFit/>
            </a:bodyPr>
            <a:p>
              <a:pPr algn="ctr"/>
              <a:r>
                <a:rPr lang="en-US" altLang="zh-CN" sz="1200"/>
                <a:t>2</a:t>
              </a:r>
              <a:r>
                <a:rPr lang="zh-CN" altLang="en-US" sz="1200"/>
                <a:t>、</a:t>
              </a:r>
              <a:r>
                <a:rPr lang="en-US" altLang="zh-CN" sz="1200"/>
                <a:t>web</a:t>
              </a:r>
              <a:r>
                <a:rPr lang="zh-CN" altLang="en-US" sz="1200"/>
                <a:t>服务器根据请求向浏览器发送响应</a:t>
              </a:r>
              <a:endParaRPr lang="zh-CN" altLang="en-US"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Cookie</a:t>
            </a:r>
            <a:r>
              <a:rPr lang="zh-CN" altLang="en-US" sz="1350" dirty="0">
                <a:solidFill>
                  <a:srgbClr val="414455"/>
                </a:solidFill>
                <a:latin typeface="微软雅黑" panose="020B0503020204020204" pitchFamily="34" charset="-122"/>
                <a:ea typeface="微软雅黑" panose="020B0503020204020204" pitchFamily="34" charset="-122"/>
              </a:rPr>
              <a:t>使用机制</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42340" y="958215"/>
            <a:ext cx="7258685" cy="1106805"/>
          </a:xfrm>
          <a:prstGeom prst="rect">
            <a:avLst/>
          </a:prstGeom>
          <a:noFill/>
        </p:spPr>
        <p:txBody>
          <a:bodyPr wrap="square" rtlCol="0" anchor="t">
            <a:spAutoFit/>
          </a:bodyPr>
          <a:p>
            <a:r>
              <a:rPr lang="zh-CN" altLang="en-US"/>
              <a:t>cookie存储大小：</a:t>
            </a:r>
            <a:endParaRPr lang="zh-CN" altLang="en-US"/>
          </a:p>
          <a:p>
            <a:endParaRPr lang="zh-CN" altLang="en-US"/>
          </a:p>
          <a:p>
            <a:r>
              <a:rPr lang="zh-CN" altLang="en-US" sz="1000"/>
              <a:t>IE 6.0	IE 7.0 8.0	   Opera	FF	safari	chrome</a:t>
            </a:r>
            <a:endParaRPr lang="zh-CN" altLang="en-US" sz="1000"/>
          </a:p>
          <a:p>
            <a:r>
              <a:rPr lang="zh-CN" altLang="en-US" sz="1000"/>
              <a:t>Cookie个数	每个域名下20个	每个域名下50个	每个域名30个	每个域名50个	没有限制	每个域名53个</a:t>
            </a:r>
            <a:endParaRPr lang="zh-CN" altLang="en-US" sz="1000"/>
          </a:p>
          <a:p>
            <a:r>
              <a:rPr lang="zh-CN" altLang="en-US" sz="1000"/>
              <a:t>Cookie大小	4095字节	4095字节	4096字节	4097字节	4097字节	4097字节</a:t>
            </a:r>
            <a:endParaRPr lang="zh-CN" altLang="en-US" sz="1000"/>
          </a:p>
        </p:txBody>
      </p:sp>
      <p:sp>
        <p:nvSpPr>
          <p:cNvPr id="4" name="文本框 3"/>
          <p:cNvSpPr txBox="1"/>
          <p:nvPr/>
        </p:nvSpPr>
        <p:spPr>
          <a:xfrm>
            <a:off x="981075" y="2804160"/>
            <a:ext cx="7258685" cy="860425"/>
          </a:xfrm>
          <a:prstGeom prst="rect">
            <a:avLst/>
          </a:prstGeom>
          <a:noFill/>
        </p:spPr>
        <p:txBody>
          <a:bodyPr wrap="square" rtlCol="0" anchor="t">
            <a:spAutoFit/>
          </a:bodyPr>
          <a:p>
            <a:r>
              <a:rPr lang="zh-CN" altLang="en-US"/>
              <a:t>客户端操作cookie：</a:t>
            </a:r>
            <a:endParaRPr lang="zh-CN" altLang="en-US"/>
          </a:p>
          <a:p>
            <a:endParaRPr lang="zh-CN" altLang="en-US"/>
          </a:p>
          <a:p>
            <a:r>
              <a:rPr lang="en-US" altLang="zh-CN" sz="1400"/>
              <a:t>cookie</a:t>
            </a:r>
            <a:r>
              <a:rPr lang="zh-CN" altLang="en-US" sz="1400"/>
              <a:t>的增、删、改、查</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30675" y="2263775"/>
            <a:ext cx="802005" cy="645160"/>
          </a:xfrm>
          <a:prstGeom prst="rect">
            <a:avLst/>
          </a:prstGeom>
          <a:noFill/>
        </p:spPr>
        <p:txBody>
          <a:bodyPr wrap="square" rtlCol="0">
            <a:spAutoFit/>
          </a:bodyPr>
          <a:lstStyle/>
          <a:p>
            <a:pPr algn="ctr"/>
            <a:r>
              <a:rPr lang="en-US" altLang="id-ID" sz="3600" b="1" dirty="0">
                <a:solidFill>
                  <a:schemeClr val="bg1"/>
                </a:solidFill>
                <a:latin typeface="方正兰亭黑简体" panose="02000000000000000000" pitchFamily="2" charset="-122"/>
                <a:ea typeface="方正兰亭黑简体" panose="02000000000000000000" pitchFamily="2" charset="-122"/>
              </a:rPr>
              <a:t>10</a:t>
            </a:r>
            <a:endParaRPr lang="en-US" altLang="id-ID" sz="36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rgbClr val="FF0000"/>
                </a:solidFill>
                <a:latin typeface="微软雅黑" panose="020B0503020204020204" pitchFamily="34" charset="-122"/>
                <a:ea typeface="微软雅黑" panose="020B0503020204020204" pitchFamily="34" charset="-122"/>
              </a:rPr>
              <a:t>webStorage本地存储</a:t>
            </a:r>
            <a:endParaRPr lang="en-US" altLang="zh-CN"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 Storage</a:t>
            </a:r>
            <a:r>
              <a:rPr lang="zh-CN" altLang="en-US" sz="1350" dirty="0">
                <a:solidFill>
                  <a:srgbClr val="414455"/>
                </a:solidFill>
                <a:latin typeface="微软雅黑" panose="020B0503020204020204" pitchFamily="34" charset="-122"/>
                <a:ea typeface="微软雅黑" panose="020B0503020204020204" pitchFamily="34" charset="-122"/>
              </a:rPr>
              <a:t>本地存储</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167130"/>
            <a:ext cx="7316470" cy="2276475"/>
          </a:xfrm>
          <a:prstGeom prst="rect">
            <a:avLst/>
          </a:prstGeom>
          <a:noFill/>
        </p:spPr>
        <p:txBody>
          <a:bodyPr wrap="square" rtlCol="0" anchor="t">
            <a:spAutoFit/>
          </a:bodyPr>
          <a:p>
            <a:r>
              <a:rPr>
                <a:sym typeface="+mn-ea"/>
              </a:rPr>
              <a:t>一、storage本地存储</a:t>
            </a:r>
            <a:endParaRPr sz="1400">
              <a:sym typeface="+mn-ea"/>
            </a:endParaRPr>
          </a:p>
          <a:p>
            <a:r>
              <a:rPr lang="zh-CN" sz="1400">
                <a:sym typeface="+mn-ea"/>
              </a:rPr>
              <a:t>本地存储可以使用</a:t>
            </a:r>
            <a:r>
              <a:rPr lang="en-US" altLang="zh-CN" sz="1400">
                <a:sym typeface="+mn-ea"/>
              </a:rPr>
              <a:t>cookie</a:t>
            </a:r>
            <a:r>
              <a:rPr lang="zh-CN" altLang="en-US" sz="1400">
                <a:sym typeface="+mn-ea"/>
              </a:rPr>
              <a:t>，但是</a:t>
            </a:r>
            <a:r>
              <a:rPr lang="en-US" altLang="zh-CN" sz="1400">
                <a:sym typeface="+mn-ea"/>
              </a:rPr>
              <a:t>cookie</a:t>
            </a:r>
            <a:r>
              <a:rPr lang="zh-CN" altLang="en-US" sz="1400">
                <a:sym typeface="+mn-ea"/>
              </a:rPr>
              <a:t>本地存储不便：</a:t>
            </a:r>
            <a:r>
              <a:rPr sz="1200">
                <a:sym typeface="+mn-ea"/>
              </a:rPr>
              <a:t>大小</a:t>
            </a:r>
            <a:r>
              <a:rPr lang="zh-CN" sz="1200">
                <a:sym typeface="+mn-ea"/>
              </a:rPr>
              <a:t>限制 （</a:t>
            </a:r>
            <a:r>
              <a:rPr lang="en-US" altLang="zh-CN" sz="1200">
                <a:sym typeface="+mn-ea"/>
              </a:rPr>
              <a:t>4k</a:t>
            </a:r>
            <a:r>
              <a:rPr lang="zh-CN" sz="1200">
                <a:sym typeface="+mn-ea"/>
              </a:rPr>
              <a:t>）</a:t>
            </a:r>
            <a:r>
              <a:rPr sz="1200">
                <a:sym typeface="+mn-ea"/>
              </a:rPr>
              <a:t> </a:t>
            </a:r>
            <a:r>
              <a:rPr lang="zh-CN" sz="1200">
                <a:sym typeface="+mn-ea"/>
              </a:rPr>
              <a:t>、随</a:t>
            </a:r>
            <a:r>
              <a:rPr sz="1200">
                <a:sym typeface="+mn-ea"/>
              </a:rPr>
              <a:t>http传输</a:t>
            </a:r>
            <a:endParaRPr sz="1400">
              <a:sym typeface="+mn-ea"/>
            </a:endParaRPr>
          </a:p>
          <a:p>
            <a:r>
              <a:rPr sz="1400">
                <a:sym typeface="+mn-ea"/>
              </a:rPr>
              <a:t>storage本地存储容量大</a:t>
            </a:r>
            <a:r>
              <a:rPr lang="zh-CN" sz="1400">
                <a:sym typeface="+mn-ea"/>
              </a:rPr>
              <a:t>（</a:t>
            </a:r>
            <a:r>
              <a:rPr lang="en-US" altLang="zh-CN" sz="1400">
                <a:sym typeface="+mn-ea"/>
              </a:rPr>
              <a:t>5M</a:t>
            </a:r>
            <a:r>
              <a:rPr lang="zh-CN" altLang="en-US" sz="1400">
                <a:sym typeface="+mn-ea"/>
              </a:rPr>
              <a:t>）进供本地存储使用</a:t>
            </a:r>
            <a:endParaRPr lang="zh-CN" altLang="en-US" sz="1400">
              <a:sym typeface="+mn-ea"/>
            </a:endParaRPr>
          </a:p>
          <a:p>
            <a:endParaRPr lang="zh-CN" altLang="en-US">
              <a:sym typeface="+mn-ea"/>
            </a:endParaRPr>
          </a:p>
          <a:p>
            <a:endParaRPr lang="zh-CN" altLang="en-US">
              <a:sym typeface="+mn-ea"/>
            </a:endParaRPr>
          </a:p>
          <a:p>
            <a:r>
              <a:rPr lang="zh-CN" altLang="en-US">
                <a:sym typeface="+mn-ea"/>
              </a:rPr>
              <a:t>二、分类</a:t>
            </a:r>
            <a:endParaRPr lang="zh-CN" altLang="en-US" sz="1400">
              <a:sym typeface="+mn-ea"/>
            </a:endParaRPr>
          </a:p>
          <a:p>
            <a:r>
              <a:rPr lang="zh-CN" altLang="en-US" sz="1400">
                <a:sym typeface="+mn-ea"/>
              </a:rPr>
              <a:t>sessionStorage 临时存储 浏览器关闭存储结束</a:t>
            </a:r>
            <a:endParaRPr lang="zh-CN" altLang="en-US" sz="1400">
              <a:sym typeface="+mn-ea"/>
            </a:endParaRPr>
          </a:p>
          <a:p>
            <a:r>
              <a:rPr lang="zh-CN" altLang="en-US" sz="1400">
                <a:sym typeface="+mn-ea"/>
              </a:rPr>
              <a:t>localStorage 永久存储 除非用户手动删除</a:t>
            </a:r>
            <a:endParaRPr lang="zh-CN" altLang="en-US" sz="1400">
              <a:sym typeface="+mn-ea"/>
            </a:endParaRPr>
          </a:p>
          <a:p>
            <a:endParaRPr lang="zh-CN" altLang="en-US" sz="1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 Storage</a:t>
            </a:r>
            <a:r>
              <a:rPr lang="zh-CN" altLang="en-US" sz="1350" dirty="0">
                <a:solidFill>
                  <a:srgbClr val="414455"/>
                </a:solidFill>
                <a:latin typeface="微软雅黑" panose="020B0503020204020204" pitchFamily="34" charset="-122"/>
                <a:ea typeface="微软雅黑" panose="020B0503020204020204" pitchFamily="34" charset="-122"/>
              </a:rPr>
              <a:t>本地存储</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859155" y="824865"/>
            <a:ext cx="3124835" cy="2738120"/>
          </a:xfrm>
          <a:prstGeom prst="rect">
            <a:avLst/>
          </a:prstGeom>
          <a:noFill/>
        </p:spPr>
        <p:txBody>
          <a:bodyPr wrap="square" rtlCol="0" anchor="t">
            <a:spAutoFit/>
          </a:bodyPr>
          <a:p>
            <a:r>
              <a:rPr>
                <a:sym typeface="+mn-ea"/>
              </a:rPr>
              <a:t>三、操作</a:t>
            </a:r>
            <a:endParaRPr>
              <a:sym typeface="+mn-ea"/>
            </a:endParaRPr>
          </a:p>
          <a:p>
            <a:r>
              <a:rPr lang="en-US" sz="1400">
                <a:sym typeface="+mn-ea"/>
              </a:rPr>
              <a:t>storege</a:t>
            </a:r>
            <a:r>
              <a:rPr lang="zh-CN" altLang="en-US" sz="1400">
                <a:sym typeface="+mn-ea"/>
              </a:rPr>
              <a:t>存取的是字符串类型</a:t>
            </a:r>
            <a:endParaRPr lang="zh-CN" altLang="en-US" sz="1400">
              <a:sym typeface="+mn-ea"/>
            </a:endParaRPr>
          </a:p>
          <a:p>
            <a:endParaRPr lang="zh-CN" altLang="en-US" sz="1400">
              <a:sym typeface="+mn-ea"/>
            </a:endParaRPr>
          </a:p>
          <a:p>
            <a:r>
              <a:rPr sz="1400">
                <a:sym typeface="+mn-ea"/>
              </a:rPr>
              <a:t>1、基本添加和读取</a:t>
            </a:r>
            <a:endParaRPr sz="1400">
              <a:sym typeface="+mn-ea"/>
            </a:endParaRPr>
          </a:p>
          <a:p>
            <a:r>
              <a:rPr sz="1400">
                <a:sym typeface="+mn-ea"/>
              </a:rPr>
              <a:t>添加：</a:t>
            </a:r>
            <a:endParaRPr sz="1400">
              <a:sym typeface="+mn-ea"/>
            </a:endParaRPr>
          </a:p>
          <a:p>
            <a:r>
              <a:rPr sz="1400">
                <a:sym typeface="+mn-ea"/>
              </a:rPr>
              <a:t>localStorage.user = 'aimee';</a:t>
            </a:r>
            <a:endParaRPr sz="1400">
              <a:sym typeface="+mn-ea"/>
            </a:endParaRPr>
          </a:p>
          <a:p>
            <a:r>
              <a:rPr sz="1400">
                <a:sym typeface="+mn-ea"/>
              </a:rPr>
              <a:t>localStorage.objj = JSON.stringify(obj);</a:t>
            </a:r>
            <a:endParaRPr sz="1400">
              <a:sym typeface="+mn-ea"/>
            </a:endParaRPr>
          </a:p>
          <a:p>
            <a:r>
              <a:rPr sz="1400">
                <a:sym typeface="+mn-ea"/>
              </a:rPr>
              <a:t>读取：</a:t>
            </a:r>
            <a:endParaRPr sz="1400">
              <a:sym typeface="+mn-ea"/>
            </a:endParaRPr>
          </a:p>
          <a:p>
            <a:r>
              <a:rPr sz="1400">
                <a:sym typeface="+mn-ea"/>
              </a:rPr>
              <a:t>localStorage.user;</a:t>
            </a:r>
            <a:endParaRPr sz="1400">
              <a:sym typeface="+mn-ea"/>
            </a:endParaRPr>
          </a:p>
          <a:p>
            <a:r>
              <a:rPr sz="1400">
                <a:sym typeface="+mn-ea"/>
              </a:rPr>
              <a:t>JSON.parse(localStorage.objj );</a:t>
            </a:r>
            <a:endParaRPr sz="1400">
              <a:sym typeface="+mn-ea"/>
            </a:endParaRPr>
          </a:p>
          <a:p>
            <a:endParaRPr sz="1400">
              <a:sym typeface="+mn-ea"/>
            </a:endParaRPr>
          </a:p>
          <a:p>
            <a:endParaRPr lang="zh-CN" altLang="en-US" sz="1400">
              <a:sym typeface="+mn-ea"/>
            </a:endParaRPr>
          </a:p>
        </p:txBody>
      </p:sp>
      <p:sp>
        <p:nvSpPr>
          <p:cNvPr id="4" name="文本框 3"/>
          <p:cNvSpPr txBox="1"/>
          <p:nvPr/>
        </p:nvSpPr>
        <p:spPr>
          <a:xfrm>
            <a:off x="4982845" y="1574165"/>
            <a:ext cx="2540000" cy="1168400"/>
          </a:xfrm>
          <a:prstGeom prst="rect">
            <a:avLst/>
          </a:prstGeom>
          <a:noFill/>
        </p:spPr>
        <p:txBody>
          <a:bodyPr wrap="square" rtlCol="0" anchor="t">
            <a:spAutoFit/>
          </a:bodyPr>
          <a:p>
            <a:r>
              <a:rPr sz="1400">
                <a:sym typeface="+mn-ea"/>
              </a:rPr>
              <a:t>2、</a:t>
            </a:r>
            <a:r>
              <a:rPr lang="en-US" sz="1400">
                <a:sym typeface="+mn-ea"/>
              </a:rPr>
              <a:t>API</a:t>
            </a:r>
            <a:r>
              <a:rPr sz="1400">
                <a:sym typeface="+mn-ea"/>
              </a:rPr>
              <a:t>操作添加和读取</a:t>
            </a:r>
            <a:endParaRPr sz="1400">
              <a:sym typeface="+mn-ea"/>
            </a:endParaRPr>
          </a:p>
          <a:p>
            <a:r>
              <a:rPr sz="1400">
                <a:sym typeface="+mn-ea"/>
              </a:rPr>
              <a:t>localStorage.setItem('id',12345)</a:t>
            </a:r>
            <a:endParaRPr sz="1400">
              <a:sym typeface="+mn-ea"/>
            </a:endParaRPr>
          </a:p>
          <a:p>
            <a:r>
              <a:rPr sz="1400">
                <a:sym typeface="+mn-ea"/>
              </a:rPr>
              <a:t>localStorage.getItem('id')</a:t>
            </a:r>
            <a:endParaRPr sz="1400">
              <a:sym typeface="+mn-ea"/>
            </a:endParaRPr>
          </a:p>
          <a:p>
            <a:r>
              <a:rPr lang="en-US" sz="1400">
                <a:sym typeface="+mn-ea"/>
              </a:rPr>
              <a:t>localStorage.removeItem('id')</a:t>
            </a:r>
            <a:endParaRPr lang="en-US" sz="1400">
              <a:sym typeface="+mn-ea"/>
            </a:endParaRPr>
          </a:p>
          <a:p>
            <a:r>
              <a:rPr lang="en-US" sz="1400">
                <a:sym typeface="+mn-ea"/>
              </a:rPr>
              <a:t>localStorege.clear();</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 Storage</a:t>
            </a:r>
            <a:r>
              <a:rPr lang="zh-CN" altLang="en-US" sz="1350" dirty="0">
                <a:solidFill>
                  <a:srgbClr val="414455"/>
                </a:solidFill>
                <a:latin typeface="微软雅黑" panose="020B0503020204020204" pitchFamily="34" charset="-122"/>
                <a:ea typeface="微软雅黑" panose="020B0503020204020204" pitchFamily="34" charset="-122"/>
              </a:rPr>
              <a:t>本地存储</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167130"/>
            <a:ext cx="7316470" cy="1076325"/>
          </a:xfrm>
          <a:prstGeom prst="rect">
            <a:avLst/>
          </a:prstGeom>
          <a:noFill/>
        </p:spPr>
        <p:txBody>
          <a:bodyPr wrap="square" rtlCol="0" anchor="t">
            <a:spAutoFit/>
          </a:bodyPr>
          <a:p>
            <a:r>
              <a:rPr>
                <a:sym typeface="+mn-ea"/>
              </a:rPr>
              <a:t>四、作用域</a:t>
            </a:r>
            <a:endParaRPr>
              <a:sym typeface="+mn-ea"/>
            </a:endParaRPr>
          </a:p>
          <a:p>
            <a:endParaRPr>
              <a:sym typeface="+mn-ea"/>
            </a:endParaRPr>
          </a:p>
          <a:p>
            <a:r>
              <a:rPr sz="1400">
                <a:sym typeface="+mn-ea"/>
              </a:rPr>
              <a:t>localStorage-&gt;文档源限制</a:t>
            </a:r>
            <a:endParaRPr sz="1400">
              <a:sym typeface="+mn-ea"/>
            </a:endParaRPr>
          </a:p>
          <a:p>
            <a:r>
              <a:rPr sz="1400">
                <a:sym typeface="+mn-ea"/>
              </a:rPr>
              <a:t>sessionStorage-&gt;文档源限制+窗口</a:t>
            </a:r>
            <a:endParaRPr sz="1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70680" y="2235835"/>
            <a:ext cx="802005" cy="645160"/>
          </a:xfrm>
          <a:prstGeom prst="rect">
            <a:avLst/>
          </a:prstGeom>
          <a:noFill/>
        </p:spPr>
        <p:txBody>
          <a:bodyPr wrap="square" rtlCol="0">
            <a:spAutoFit/>
          </a:bodyPr>
          <a:lstStyle/>
          <a:p>
            <a:pPr algn="ctr"/>
            <a:r>
              <a:rPr lang="en-US" altLang="id-ID" sz="3600" b="1" dirty="0">
                <a:solidFill>
                  <a:schemeClr val="bg1"/>
                </a:solidFill>
                <a:latin typeface="方正兰亭黑简体" panose="02000000000000000000" pitchFamily="2" charset="-122"/>
                <a:ea typeface="方正兰亭黑简体" panose="02000000000000000000" pitchFamily="2" charset="-122"/>
              </a:rPr>
              <a:t>11</a:t>
            </a:r>
            <a:endParaRPr lang="en-US" altLang="id-ID" sz="36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rgbClr val="FF0000"/>
                </a:solidFill>
                <a:latin typeface="微软雅黑" panose="020B0503020204020204" pitchFamily="34" charset="-122"/>
                <a:ea typeface="微软雅黑" panose="020B0503020204020204" pitchFamily="34" charset="-122"/>
              </a:rPr>
              <a:t>CORS跨域资源共享</a:t>
            </a:r>
            <a:endParaRPr lang="en-US" altLang="zh-CN"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CORS</a:t>
            </a:r>
            <a:r>
              <a:rPr lang="zh-CN" altLang="en-US" sz="1350" dirty="0">
                <a:solidFill>
                  <a:srgbClr val="414455"/>
                </a:solidFill>
                <a:latin typeface="微软雅黑" panose="020B0503020204020204" pitchFamily="34" charset="-122"/>
                <a:ea typeface="微软雅黑" panose="020B0503020204020204" pitchFamily="34" charset="-122"/>
              </a:rPr>
              <a:t>跨域资源共享</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81075" y="1158240"/>
            <a:ext cx="7316470" cy="3661410"/>
          </a:xfrm>
          <a:prstGeom prst="rect">
            <a:avLst/>
          </a:prstGeom>
          <a:noFill/>
        </p:spPr>
        <p:txBody>
          <a:bodyPr wrap="square" rtlCol="0" anchor="t">
            <a:spAutoFit/>
          </a:bodyPr>
          <a:p>
            <a:r>
              <a:rPr lang="zh-CN">
                <a:sym typeface="+mn-ea"/>
              </a:rPr>
              <a:t>一、</a:t>
            </a:r>
            <a:r>
              <a:rPr>
                <a:sym typeface="+mn-ea"/>
              </a:rPr>
              <a:t>cross-origin resource sharing (CORS) 跨域资源共享，是一种使用额外HTTP首部实现跨域获取资源权限的机制。</a:t>
            </a:r>
            <a:r>
              <a:rPr lang="zh-CN" altLang="en-US">
                <a:sym typeface="+mn-ea"/>
              </a:rPr>
              <a:t> </a:t>
            </a:r>
            <a:endParaRPr lang="zh-CN" altLang="en-US">
              <a:sym typeface="+mn-ea"/>
            </a:endParaRPr>
          </a:p>
          <a:p>
            <a:endParaRPr lang="zh-CN" altLang="en-US"/>
          </a:p>
          <a:p>
            <a:r>
              <a:rPr lang="en-US" altLang="zh-CN" sz="1400"/>
              <a:t>XMLHttprequest</a:t>
            </a:r>
            <a:r>
              <a:rPr lang="zh-CN" altLang="en-US" sz="1400"/>
              <a:t>获取非同源资源会被浏览器拦截。</a:t>
            </a:r>
            <a:endParaRPr lang="zh-CN" altLang="en-US" sz="1400"/>
          </a:p>
          <a:p>
            <a:endParaRPr lang="zh-CN" altLang="en-US" sz="1400"/>
          </a:p>
          <a:p>
            <a:r>
              <a:rPr lang="en-US" altLang="zh-CN" sz="1400"/>
              <a:t>eg</a:t>
            </a:r>
            <a:r>
              <a:rPr lang="zh-CN" altLang="en-US" sz="1400"/>
              <a:t>：</a:t>
            </a:r>
            <a:r>
              <a:rPr lang="en-US" altLang="zh-CN" sz="1400"/>
              <a:t>localhost</a:t>
            </a:r>
            <a:r>
              <a:rPr lang="zh-CN" altLang="en-US" sz="1400"/>
              <a:t>下的资源发送</a:t>
            </a:r>
            <a:r>
              <a:rPr lang="en-US" altLang="zh-CN" sz="1400"/>
              <a:t>XMLHttprequest</a:t>
            </a:r>
            <a:r>
              <a:rPr lang="zh-CN" altLang="en-US" sz="1400"/>
              <a:t>请求同源、非同源资源</a:t>
            </a:r>
            <a:endParaRPr lang="zh-CN" altLang="en-US"/>
          </a:p>
          <a:p>
            <a:endParaRPr lang="zh-CN" altLang="en-US"/>
          </a:p>
          <a:p>
            <a:endParaRPr lang="zh-CN" altLang="en-US"/>
          </a:p>
          <a:p>
            <a:r>
              <a:rPr lang="zh-CN" altLang="en-US"/>
              <a:t>二、</a:t>
            </a:r>
            <a:r>
              <a:rPr lang="en-US" altLang="zh-CN"/>
              <a:t>CORS</a:t>
            </a:r>
            <a:r>
              <a:rPr lang="zh-CN" altLang="en-US"/>
              <a:t>分类</a:t>
            </a:r>
            <a:endParaRPr lang="zh-CN" altLang="en-US"/>
          </a:p>
          <a:p>
            <a:endParaRPr lang="zh-CN" altLang="en-US"/>
          </a:p>
          <a:p>
            <a:r>
              <a:rPr lang="en-US" altLang="zh-CN" sz="1400"/>
              <a:t>1</a:t>
            </a:r>
            <a:r>
              <a:rPr lang="zh-CN" altLang="en-US" sz="1400"/>
              <a:t>、简单请求</a:t>
            </a:r>
            <a:endParaRPr lang="zh-CN" altLang="en-US" sz="1400"/>
          </a:p>
          <a:p>
            <a:r>
              <a:rPr lang="en-US" altLang="zh-CN" sz="1400"/>
              <a:t>2</a:t>
            </a:r>
            <a:r>
              <a:rPr lang="zh-CN" altLang="en-US" sz="1400"/>
              <a:t>、预检请求</a:t>
            </a:r>
            <a:endParaRPr lang="zh-CN" altLang="en-US"/>
          </a:p>
          <a:p>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CORS</a:t>
            </a:r>
            <a:r>
              <a:rPr lang="zh-CN" altLang="en-US" sz="1350" dirty="0">
                <a:solidFill>
                  <a:srgbClr val="414455"/>
                </a:solidFill>
                <a:latin typeface="微软雅黑" panose="020B0503020204020204" pitchFamily="34" charset="-122"/>
                <a:ea typeface="微软雅黑" panose="020B0503020204020204" pitchFamily="34" charset="-122"/>
              </a:rPr>
              <a:t>跨域资源共享</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859155" y="1047750"/>
            <a:ext cx="7438390" cy="2368550"/>
          </a:xfrm>
          <a:prstGeom prst="rect">
            <a:avLst/>
          </a:prstGeom>
          <a:noFill/>
        </p:spPr>
        <p:txBody>
          <a:bodyPr wrap="square" rtlCol="0" anchor="t">
            <a:spAutoFit/>
          </a:bodyPr>
          <a:p>
            <a:r>
              <a:rPr lang="zh-CN" altLang="en-US" sz="1400"/>
              <a:t>简单请求：</a:t>
            </a:r>
            <a:endParaRPr lang="zh-CN" altLang="en-US" sz="1400"/>
          </a:p>
          <a:p>
            <a:endParaRPr lang="zh-CN" altLang="en-US" sz="1400"/>
          </a:p>
          <a:p>
            <a:r>
              <a:rPr lang="zh-CN" altLang="en-US" sz="1200"/>
              <a:t>1、使用下列方法之一：</a:t>
            </a:r>
            <a:endParaRPr lang="zh-CN" altLang="en-US" sz="1200"/>
          </a:p>
          <a:p>
            <a:r>
              <a:rPr lang="zh-CN" altLang="en-US" sz="1200"/>
              <a:t>    GET POST HEAD  </a:t>
            </a:r>
            <a:endParaRPr lang="zh-CN" altLang="en-US" sz="1200"/>
          </a:p>
          <a:p>
            <a:r>
              <a:rPr lang="zh-CN" altLang="en-US" sz="1200"/>
              <a:t>2、content-Type值为下列之一：</a:t>
            </a:r>
            <a:endParaRPr lang="zh-CN" altLang="en-US" sz="1200"/>
          </a:p>
          <a:p>
            <a:r>
              <a:rPr lang="zh-CN" altLang="en-US" sz="1200"/>
              <a:t>    text/plain </a:t>
            </a:r>
            <a:endParaRPr lang="zh-CN" altLang="en-US" sz="1200"/>
          </a:p>
          <a:p>
            <a:r>
              <a:rPr lang="zh-CN" altLang="en-US" sz="1200"/>
              <a:t>    multipart/form-data </a:t>
            </a:r>
            <a:endParaRPr lang="zh-CN" altLang="en-US" sz="1200"/>
          </a:p>
          <a:p>
            <a:r>
              <a:rPr lang="zh-CN" altLang="en-US" sz="1200"/>
              <a:t>    application/x-www-form-urlencoded </a:t>
            </a:r>
            <a:endParaRPr lang="zh-CN" altLang="en-US" sz="1200"/>
          </a:p>
          <a:p>
            <a:r>
              <a:rPr lang="zh-CN" altLang="en-US" sz="1200"/>
              <a:t>等……</a:t>
            </a:r>
            <a:endParaRPr lang="zh-CN" altLang="en-US" sz="1200"/>
          </a:p>
          <a:p>
            <a:endParaRPr lang="zh-CN" altLang="en-US" sz="1200"/>
          </a:p>
          <a:p>
            <a:r>
              <a:rPr lang="zh-CN" altLang="en-US" sz="1200"/>
              <a:t>除了正常发起请求外，若想实现cors跨域，还需要服务器配置正确的响应首部。否则无法获取</a:t>
            </a:r>
            <a:endParaRPr lang="zh-CN" altLang="en-US" sz="1200"/>
          </a:p>
          <a:p>
            <a:r>
              <a:rPr lang="zh-CN" altLang="en-US" sz="1200"/>
              <a:t>access-contral-allow-origin: *(localhost) 访问控制允许源</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CORS</a:t>
            </a:r>
            <a:r>
              <a:rPr lang="zh-CN" altLang="en-US" sz="1350" dirty="0">
                <a:solidFill>
                  <a:srgbClr val="414455"/>
                </a:solidFill>
                <a:latin typeface="微软雅黑" panose="020B0503020204020204" pitchFamily="34" charset="-122"/>
                <a:ea typeface="微软雅黑" panose="020B0503020204020204" pitchFamily="34" charset="-122"/>
              </a:rPr>
              <a:t>跨域资源共享</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13765" y="692785"/>
            <a:ext cx="7316470" cy="4030980"/>
          </a:xfrm>
          <a:prstGeom prst="rect">
            <a:avLst/>
          </a:prstGeom>
          <a:noFill/>
        </p:spPr>
        <p:txBody>
          <a:bodyPr wrap="square" rtlCol="0" anchor="t">
            <a:spAutoFit/>
          </a:bodyPr>
          <a:p>
            <a:r>
              <a:rPr lang="zh-CN" altLang="en-US" sz="1400">
                <a:sym typeface="+mn-ea"/>
              </a:rPr>
              <a:t>预检请求:</a:t>
            </a:r>
            <a:endParaRPr lang="zh-CN" altLang="en-US" sz="1400"/>
          </a:p>
          <a:p>
            <a:endParaRPr lang="zh-CN" altLang="en-US" sz="1400"/>
          </a:p>
          <a:p>
            <a:r>
              <a:rPr lang="zh-CN" altLang="en-US" sz="1200">
                <a:sym typeface="+mn-ea"/>
              </a:rPr>
              <a:t>“需预检的请求”要求必须首先使用 OPTIONS   方法发起一个预检请求到服务器，以获知服务器是否允许该实际请求。</a:t>
            </a:r>
            <a:endParaRPr lang="zh-CN" altLang="en-US" sz="1200"/>
          </a:p>
          <a:p>
            <a:r>
              <a:rPr lang="zh-CN" altLang="en-US" sz="1200">
                <a:sym typeface="+mn-ea"/>
              </a:rPr>
              <a:t>"预检请求“的使用，可以避免跨域请求对服务器的用户数据产生未预期的影响。</a:t>
            </a:r>
            <a:endParaRPr lang="zh-CN" altLang="en-US" sz="1200"/>
          </a:p>
          <a:p>
            <a:endParaRPr lang="zh-CN" altLang="en-US" sz="1200"/>
          </a:p>
          <a:p>
            <a:r>
              <a:rPr lang="zh-CN" altLang="en-US" sz="1200">
                <a:sym typeface="+mn-ea"/>
              </a:rPr>
              <a:t>当请求满足下述任一条件时，即应首先发送预检请求：</a:t>
            </a:r>
            <a:endParaRPr lang="zh-CN" altLang="en-US" sz="1200"/>
          </a:p>
          <a:p>
            <a:r>
              <a:rPr lang="zh-CN" altLang="en-US" sz="1200">
                <a:sym typeface="+mn-ea"/>
              </a:rPr>
              <a:t>1、使用非GET POST HEAD方法</a:t>
            </a:r>
            <a:endParaRPr lang="zh-CN" altLang="en-US" sz="1200"/>
          </a:p>
          <a:p>
            <a:r>
              <a:rPr lang="zh-CN" altLang="en-US" sz="1200">
                <a:sym typeface="+mn-ea"/>
              </a:rPr>
              <a:t>2、content-Type值不为下列之一：</a:t>
            </a:r>
            <a:endParaRPr lang="zh-CN" altLang="en-US" sz="1200"/>
          </a:p>
          <a:p>
            <a:r>
              <a:rPr lang="zh-CN" altLang="en-US" sz="1200">
                <a:sym typeface="+mn-ea"/>
              </a:rPr>
              <a:t>        text/plain </a:t>
            </a:r>
            <a:endParaRPr lang="zh-CN" altLang="en-US" sz="1200"/>
          </a:p>
          <a:p>
            <a:r>
              <a:rPr lang="zh-CN" altLang="en-US" sz="1200">
                <a:sym typeface="+mn-ea"/>
              </a:rPr>
              <a:t>        multipart/form-data </a:t>
            </a:r>
            <a:endParaRPr lang="zh-CN" altLang="en-US" sz="1200"/>
          </a:p>
          <a:p>
            <a:r>
              <a:rPr lang="zh-CN" altLang="en-US" sz="1200">
                <a:sym typeface="+mn-ea"/>
              </a:rPr>
              <a:t>        application/x-www-form-urlencoded </a:t>
            </a:r>
            <a:endParaRPr lang="zh-CN" altLang="en-US" sz="1200"/>
          </a:p>
          <a:p>
            <a:r>
              <a:rPr lang="zh-CN" altLang="en-US" sz="1200">
                <a:sym typeface="+mn-ea"/>
              </a:rPr>
              <a:t>3、人为设置了 CORS 安全的首部字段集合之外的首部字段，如人为的写一个。</a:t>
            </a:r>
            <a:endParaRPr lang="zh-CN" altLang="en-US" sz="1200"/>
          </a:p>
          <a:p>
            <a:r>
              <a:rPr lang="zh-CN" altLang="en-US" sz="1200">
                <a:sym typeface="+mn-ea"/>
              </a:rPr>
              <a:t> CORS 安全的首部字段集合：</a:t>
            </a:r>
            <a:r>
              <a:rPr lang="zh-CN" altLang="en-US" sz="1000">
                <a:solidFill>
                  <a:schemeClr val="bg1">
                    <a:lumMod val="65000"/>
                  </a:schemeClr>
                </a:solidFill>
                <a:sym typeface="+mn-ea"/>
              </a:rPr>
              <a:t>https://fetch.spec.whatwg.org/#cors-safelisted-request-header</a:t>
            </a:r>
            <a:endParaRPr lang="zh-CN" altLang="en-US" sz="1000">
              <a:solidFill>
                <a:schemeClr val="bg1">
                  <a:lumMod val="65000"/>
                </a:schemeClr>
              </a:solidFill>
            </a:endParaRPr>
          </a:p>
          <a:p>
            <a:endParaRPr lang="zh-CN" altLang="en-US" sz="1200"/>
          </a:p>
          <a:p>
            <a:r>
              <a:rPr lang="zh-CN" altLang="en-US" sz="1200">
                <a:sym typeface="+mn-ea"/>
              </a:rPr>
              <a:t>发起POST请求，人为设置了X-user：aimee字段，则需要预检请求。</a:t>
            </a:r>
            <a:endParaRPr lang="zh-CN" altLang="en-US" sz="1200"/>
          </a:p>
          <a:p>
            <a:r>
              <a:rPr lang="zh-CN" altLang="en-US" sz="1200">
                <a:sym typeface="+mn-ea"/>
              </a:rPr>
              <a:t>要求服务器设置正确字段。</a:t>
            </a:r>
            <a:endParaRPr lang="zh-CN" altLang="en-US" sz="1200"/>
          </a:p>
          <a:p>
            <a:r>
              <a:rPr lang="zh-CN" altLang="en-US" sz="1200">
                <a:sym typeface="+mn-ea"/>
              </a:rPr>
              <a:t>Access-Control-Allow-Origin: *</a:t>
            </a:r>
            <a:endParaRPr lang="zh-CN" altLang="en-US" sz="1200"/>
          </a:p>
          <a:p>
            <a:r>
              <a:rPr lang="zh-CN" altLang="en-US" sz="1200">
                <a:sym typeface="+mn-ea"/>
              </a:rPr>
              <a:t>Access-Control-Allow-Methods: POST, GET, OPTIONS//了实际请求所允许使用的 HTTP 方法</a:t>
            </a:r>
            <a:endParaRPr lang="zh-CN" altLang="en-US" sz="1200"/>
          </a:p>
          <a:p>
            <a:r>
              <a:rPr lang="zh-CN" altLang="en-US" sz="1200">
                <a:sym typeface="+mn-ea"/>
              </a:rPr>
              <a:t>Access-Control-Allow-Headers: X-PINGOTHER, Content-Type//请求中允许携带的首部字段</a:t>
            </a:r>
            <a:endParaRPr lang="zh-CN" altLang="en-US" sz="1200"/>
          </a:p>
          <a:p>
            <a:r>
              <a:rPr lang="zh-CN" altLang="en-US" sz="1200">
                <a:sym typeface="+mn-ea"/>
              </a:rPr>
              <a:t>Access-Control-Max-Age: 86400//请求的结果能够被缓存</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70680" y="2204720"/>
            <a:ext cx="802005" cy="645160"/>
          </a:xfrm>
          <a:prstGeom prst="rect">
            <a:avLst/>
          </a:prstGeom>
          <a:noFill/>
        </p:spPr>
        <p:txBody>
          <a:bodyPr wrap="square" rtlCol="0">
            <a:spAutoFit/>
          </a:bodyPr>
          <a:lstStyle/>
          <a:p>
            <a:pPr algn="ctr"/>
            <a:r>
              <a:rPr lang="en-US" altLang="id-ID" sz="3600" b="1" dirty="0">
                <a:solidFill>
                  <a:schemeClr val="bg1"/>
                </a:solidFill>
                <a:latin typeface="方正兰亭黑简体" panose="02000000000000000000" pitchFamily="2" charset="-122"/>
                <a:ea typeface="方正兰亭黑简体" panose="02000000000000000000" pitchFamily="2" charset="-122"/>
              </a:rPr>
              <a:t>12</a:t>
            </a:r>
            <a:endParaRPr lang="en-US" altLang="id-ID" sz="36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rgbClr val="FF0000"/>
                </a:solidFill>
                <a:latin typeface="微软雅黑" panose="020B0503020204020204" pitchFamily="34" charset="-122"/>
                <a:ea typeface="微软雅黑" panose="020B0503020204020204" pitchFamily="34" charset="-122"/>
              </a:rPr>
              <a:t>项目：注册及自动登陆</a:t>
            </a:r>
            <a:endParaRPr lang="en-US" altLang="zh-CN" sz="2100" dirty="0">
              <a:solidFill>
                <a:srgbClr val="FF0000"/>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网络基础知识普及</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06</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13" name="图片 12" descr="U38%GIC~DQB{SU)`44}_Y)O"/>
          <p:cNvPicPr>
            <a:picLocks noChangeAspect="1"/>
          </p:cNvPicPr>
          <p:nvPr/>
        </p:nvPicPr>
        <p:blipFill>
          <a:blip r:embed="rId2"/>
          <a:stretch>
            <a:fillRect/>
          </a:stretch>
        </p:blipFill>
        <p:spPr>
          <a:xfrm>
            <a:off x="7139305" y="1788160"/>
            <a:ext cx="1148080" cy="1795780"/>
          </a:xfrm>
          <a:prstGeom prst="rect">
            <a:avLst/>
          </a:prstGeom>
        </p:spPr>
      </p:pic>
      <p:grpSp>
        <p:nvGrpSpPr>
          <p:cNvPr id="176" name="组合 175"/>
          <p:cNvGrpSpPr/>
          <p:nvPr/>
        </p:nvGrpSpPr>
        <p:grpSpPr>
          <a:xfrm rot="0">
            <a:off x="1060450" y="2140585"/>
            <a:ext cx="1245870" cy="1153795"/>
            <a:chOff x="4339890" y="3321989"/>
            <a:chExt cx="894337" cy="758192"/>
          </a:xfrm>
        </p:grpSpPr>
        <p:sp>
          <p:nvSpPr>
            <p:cNvPr id="177" name="Freeform 114"/>
            <p:cNvSpPr/>
            <p:nvPr/>
          </p:nvSpPr>
          <p:spPr bwMode="auto">
            <a:xfrm>
              <a:off x="4413831" y="3331378"/>
              <a:ext cx="745281" cy="504678"/>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8" name="Freeform 115"/>
            <p:cNvSpPr/>
            <p:nvPr/>
          </p:nvSpPr>
          <p:spPr bwMode="auto">
            <a:xfrm>
              <a:off x="4413831" y="3321989"/>
              <a:ext cx="745281" cy="505852"/>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9" name="Freeform 116"/>
            <p:cNvSpPr/>
            <p:nvPr/>
          </p:nvSpPr>
          <p:spPr bwMode="auto">
            <a:xfrm>
              <a:off x="4445521" y="3360720"/>
              <a:ext cx="683076" cy="420174"/>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0" name="Freeform 117"/>
            <p:cNvSpPr/>
            <p:nvPr/>
          </p:nvSpPr>
          <p:spPr bwMode="auto">
            <a:xfrm>
              <a:off x="4339890" y="3848967"/>
              <a:ext cx="894337" cy="231214"/>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1" name="Freeform 118"/>
            <p:cNvSpPr/>
            <p:nvPr/>
          </p:nvSpPr>
          <p:spPr bwMode="auto">
            <a:xfrm>
              <a:off x="4344585" y="3836056"/>
              <a:ext cx="883774" cy="231214"/>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2" name="Freeform 119"/>
            <p:cNvSpPr/>
            <p:nvPr/>
          </p:nvSpPr>
          <p:spPr bwMode="auto">
            <a:xfrm>
              <a:off x="4657955" y="3963987"/>
              <a:ext cx="279334" cy="73942"/>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20"/>
            <p:cNvSpPr>
              <a:spLocks noChangeArrowheads="1"/>
            </p:cNvSpPr>
            <p:nvPr/>
          </p:nvSpPr>
          <p:spPr bwMode="auto">
            <a:xfrm>
              <a:off x="4477095" y="3402941"/>
              <a:ext cx="609900" cy="112247"/>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42" name="文本框 241"/>
          <p:cNvSpPr txBox="1"/>
          <p:nvPr/>
        </p:nvSpPr>
        <p:spPr>
          <a:xfrm>
            <a:off x="1110615" y="3411855"/>
            <a:ext cx="1115695" cy="274955"/>
          </a:xfrm>
          <a:prstGeom prst="rect">
            <a:avLst/>
          </a:prstGeom>
          <a:noFill/>
        </p:spPr>
        <p:txBody>
          <a:bodyPr wrap="square" rtlCol="0">
            <a:spAutoFit/>
          </a:bodyPr>
          <a:p>
            <a:r>
              <a:rPr lang="en-US" altLang="zh-CN" sz="1200"/>
              <a:t>web</a:t>
            </a:r>
            <a:r>
              <a:rPr lang="zh-CN" altLang="en-US" sz="1200"/>
              <a:t>浏览器</a:t>
            </a:r>
            <a:endParaRPr lang="zh-CN" altLang="en-US" sz="1200"/>
          </a:p>
        </p:txBody>
      </p:sp>
      <p:sp>
        <p:nvSpPr>
          <p:cNvPr id="243" name="文本框 242"/>
          <p:cNvSpPr txBox="1"/>
          <p:nvPr/>
        </p:nvSpPr>
        <p:spPr>
          <a:xfrm>
            <a:off x="7181850" y="3572510"/>
            <a:ext cx="1115695" cy="274955"/>
          </a:xfrm>
          <a:prstGeom prst="rect">
            <a:avLst/>
          </a:prstGeom>
          <a:noFill/>
        </p:spPr>
        <p:txBody>
          <a:bodyPr wrap="square" rtlCol="0">
            <a:spAutoFit/>
          </a:bodyPr>
          <a:p>
            <a:r>
              <a:rPr lang="en-US" altLang="zh-CN" sz="1200"/>
              <a:t>web</a:t>
            </a:r>
            <a:r>
              <a:rPr lang="zh-CN" altLang="en-US" sz="1200"/>
              <a:t>服务器</a:t>
            </a:r>
            <a:endParaRPr lang="zh-CN" altLang="en-US" sz="1200"/>
          </a:p>
        </p:txBody>
      </p:sp>
      <p:sp>
        <p:nvSpPr>
          <p:cNvPr id="244" name="右箭头 243"/>
          <p:cNvSpPr/>
          <p:nvPr/>
        </p:nvSpPr>
        <p:spPr>
          <a:xfrm>
            <a:off x="2915920" y="2544445"/>
            <a:ext cx="3736340" cy="134620"/>
          </a:xfrm>
          <a:prstGeom prst="rightArrow">
            <a:avLst/>
          </a:prstGeom>
          <a:solidFill>
            <a:schemeClr val="bg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5" name="右箭头 244"/>
          <p:cNvSpPr/>
          <p:nvPr/>
        </p:nvSpPr>
        <p:spPr>
          <a:xfrm flipH="1" flipV="1">
            <a:off x="2915285" y="2724785"/>
            <a:ext cx="3736975" cy="141605"/>
          </a:xfrm>
          <a:prstGeom prst="rightArrow">
            <a:avLst/>
          </a:prstGeom>
          <a:solidFill>
            <a:schemeClr val="bg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6" name="文本框 245"/>
          <p:cNvSpPr txBox="1"/>
          <p:nvPr/>
        </p:nvSpPr>
        <p:spPr>
          <a:xfrm>
            <a:off x="2872105" y="2260600"/>
            <a:ext cx="3685540" cy="275590"/>
          </a:xfrm>
          <a:prstGeom prst="rect">
            <a:avLst/>
          </a:prstGeom>
          <a:noFill/>
        </p:spPr>
        <p:txBody>
          <a:bodyPr wrap="square" rtlCol="0">
            <a:spAutoFit/>
          </a:bodyPr>
          <a:p>
            <a:pPr algn="ctr"/>
            <a:r>
              <a:rPr lang="zh-CN" altLang="en-US" sz="1200"/>
              <a:t>向</a:t>
            </a:r>
            <a:r>
              <a:rPr lang="en-US" altLang="zh-CN" sz="1200"/>
              <a:t>web</a:t>
            </a:r>
            <a:r>
              <a:rPr lang="zh-CN" altLang="en-US" sz="1200"/>
              <a:t>服务器发送请求</a:t>
            </a:r>
            <a:endParaRPr lang="zh-CN" altLang="en-US" sz="1200"/>
          </a:p>
        </p:txBody>
      </p:sp>
      <p:sp>
        <p:nvSpPr>
          <p:cNvPr id="247" name="文本框 246"/>
          <p:cNvSpPr txBox="1"/>
          <p:nvPr/>
        </p:nvSpPr>
        <p:spPr>
          <a:xfrm>
            <a:off x="2872105" y="2842260"/>
            <a:ext cx="3736975" cy="275590"/>
          </a:xfrm>
          <a:prstGeom prst="rect">
            <a:avLst/>
          </a:prstGeom>
          <a:noFill/>
        </p:spPr>
        <p:txBody>
          <a:bodyPr wrap="square" rtlCol="0">
            <a:spAutoFit/>
          </a:bodyPr>
          <a:p>
            <a:pPr algn="ctr"/>
            <a:r>
              <a:rPr lang="zh-CN" altLang="en-US" sz="1200"/>
              <a:t>向浏览器返回响应</a:t>
            </a:r>
            <a:endParaRPr lang="zh-CN" altLang="en-US" sz="1200"/>
          </a:p>
        </p:txBody>
      </p:sp>
      <p:grpSp>
        <p:nvGrpSpPr>
          <p:cNvPr id="5" name="组合 4"/>
          <p:cNvGrpSpPr/>
          <p:nvPr/>
        </p:nvGrpSpPr>
        <p:grpSpPr>
          <a:xfrm>
            <a:off x="1390650" y="579120"/>
            <a:ext cx="782320" cy="824230"/>
            <a:chOff x="1902" y="1064"/>
            <a:chExt cx="1232" cy="1298"/>
          </a:xfrm>
        </p:grpSpPr>
        <p:pic>
          <p:nvPicPr>
            <p:cNvPr id="3" name="图片 2"/>
            <p:cNvPicPr>
              <a:picLocks noChangeAspect="1"/>
            </p:cNvPicPr>
            <p:nvPr/>
          </p:nvPicPr>
          <p:blipFill>
            <a:blip r:embed="rId3"/>
            <a:stretch>
              <a:fillRect/>
            </a:stretch>
          </p:blipFill>
          <p:spPr>
            <a:xfrm>
              <a:off x="2052" y="1064"/>
              <a:ext cx="857" cy="912"/>
            </a:xfrm>
            <a:prstGeom prst="rect">
              <a:avLst/>
            </a:prstGeom>
          </p:spPr>
        </p:pic>
        <p:sp>
          <p:nvSpPr>
            <p:cNvPr id="4" name="文本框 3"/>
            <p:cNvSpPr txBox="1"/>
            <p:nvPr/>
          </p:nvSpPr>
          <p:spPr>
            <a:xfrm>
              <a:off x="1902" y="1976"/>
              <a:ext cx="1232" cy="386"/>
            </a:xfrm>
            <a:prstGeom prst="rect">
              <a:avLst/>
            </a:prstGeom>
            <a:noFill/>
          </p:spPr>
          <p:txBody>
            <a:bodyPr wrap="none" rtlCol="0">
              <a:spAutoFit/>
            </a:bodyPr>
            <a:p>
              <a:r>
                <a:rPr lang="en-US" altLang="zh-CN" sz="1000"/>
                <a:t>DNS</a:t>
              </a:r>
              <a:r>
                <a:rPr lang="zh-CN" altLang="en-US" sz="1000"/>
                <a:t>服务器</a:t>
              </a:r>
              <a:endParaRPr lang="zh-CN" altLang="en-US" sz="1000"/>
            </a:p>
          </p:txBody>
        </p:sp>
      </p:grpSp>
      <p:cxnSp>
        <p:nvCxnSpPr>
          <p:cNvPr id="6" name="直接箭头连接符 5"/>
          <p:cNvCxnSpPr/>
          <p:nvPr/>
        </p:nvCxnSpPr>
        <p:spPr>
          <a:xfrm flipV="1">
            <a:off x="1612900" y="1401445"/>
            <a:ext cx="0" cy="386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2"/>
          </p:cNvCxnSpPr>
          <p:nvPr/>
        </p:nvCxnSpPr>
        <p:spPr>
          <a:xfrm>
            <a:off x="1781810" y="1403350"/>
            <a:ext cx="0" cy="413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24255" y="1562735"/>
            <a:ext cx="560705" cy="213995"/>
          </a:xfrm>
          <a:prstGeom prst="rect">
            <a:avLst/>
          </a:prstGeom>
          <a:noFill/>
        </p:spPr>
        <p:txBody>
          <a:bodyPr wrap="none" rtlCol="0">
            <a:spAutoFit/>
          </a:bodyPr>
          <a:p>
            <a:r>
              <a:rPr lang="en-US" altLang="zh-CN" sz="800"/>
              <a:t>DNS</a:t>
            </a:r>
            <a:r>
              <a:rPr lang="zh-CN" altLang="en-US" sz="800"/>
              <a:t>解析</a:t>
            </a:r>
            <a:endParaRPr lang="zh-CN" altLang="en-US" sz="800"/>
          </a:p>
        </p:txBody>
      </p:sp>
      <p:sp>
        <p:nvSpPr>
          <p:cNvPr id="9" name="文本框 8"/>
          <p:cNvSpPr txBox="1"/>
          <p:nvPr/>
        </p:nvSpPr>
        <p:spPr>
          <a:xfrm>
            <a:off x="1781810" y="1562735"/>
            <a:ext cx="667385" cy="213995"/>
          </a:xfrm>
          <a:prstGeom prst="rect">
            <a:avLst/>
          </a:prstGeom>
          <a:noFill/>
        </p:spPr>
        <p:txBody>
          <a:bodyPr wrap="none" rtlCol="0">
            <a:spAutoFit/>
          </a:bodyPr>
          <a:p>
            <a:r>
              <a:rPr lang="zh-CN" altLang="en-US" sz="800"/>
              <a:t>返回</a:t>
            </a:r>
            <a:r>
              <a:rPr lang="en-US" altLang="zh-CN" sz="800"/>
              <a:t>IP</a:t>
            </a:r>
            <a:r>
              <a:rPr lang="zh-CN" altLang="en-US" sz="800"/>
              <a:t>地址</a:t>
            </a:r>
            <a:endParaRPr lang="zh-CN" altLang="en-US" sz="800"/>
          </a:p>
        </p:txBody>
      </p:sp>
      <p:sp>
        <p:nvSpPr>
          <p:cNvPr id="11" name="文本框 10"/>
          <p:cNvSpPr txBox="1"/>
          <p:nvPr/>
        </p:nvSpPr>
        <p:spPr>
          <a:xfrm>
            <a:off x="3814445" y="1158240"/>
            <a:ext cx="1800860" cy="275590"/>
          </a:xfrm>
          <a:prstGeom prst="rect">
            <a:avLst/>
          </a:prstGeom>
          <a:noFill/>
        </p:spPr>
        <p:txBody>
          <a:bodyPr wrap="none" rtlCol="0">
            <a:spAutoFit/>
          </a:bodyPr>
          <a:p>
            <a:r>
              <a:rPr lang="en-US" altLang="zh-CN" sz="1200">
                <a:solidFill>
                  <a:schemeClr val="accent1"/>
                </a:solidFill>
              </a:rPr>
              <a:t>TCP/IP</a:t>
            </a:r>
            <a:r>
              <a:rPr lang="zh-CN" altLang="en-US" sz="1200">
                <a:solidFill>
                  <a:schemeClr val="accent1"/>
                </a:solidFill>
              </a:rPr>
              <a:t>连接（三次握手）</a:t>
            </a:r>
            <a:endParaRPr lang="zh-CN" altLang="en-US" sz="1200">
              <a:solidFill>
                <a:schemeClr val="accent1"/>
              </a:solidFill>
            </a:endParaRPr>
          </a:p>
        </p:txBody>
      </p:sp>
      <p:sp>
        <p:nvSpPr>
          <p:cNvPr id="12" name="文本框 11"/>
          <p:cNvSpPr txBox="1"/>
          <p:nvPr/>
        </p:nvSpPr>
        <p:spPr>
          <a:xfrm>
            <a:off x="3825875" y="4319905"/>
            <a:ext cx="1800860" cy="275590"/>
          </a:xfrm>
          <a:prstGeom prst="rect">
            <a:avLst/>
          </a:prstGeom>
          <a:noFill/>
        </p:spPr>
        <p:txBody>
          <a:bodyPr wrap="none" rtlCol="0">
            <a:spAutoFit/>
          </a:bodyPr>
          <a:p>
            <a:r>
              <a:rPr lang="en-US" altLang="zh-CN" sz="1200">
                <a:solidFill>
                  <a:schemeClr val="accent1"/>
                </a:solidFill>
              </a:rPr>
              <a:t>TCP/IP</a:t>
            </a:r>
            <a:r>
              <a:rPr lang="zh-CN" altLang="en-US" sz="1200">
                <a:solidFill>
                  <a:schemeClr val="accent1"/>
                </a:solidFill>
              </a:rPr>
              <a:t>关闭（四次挥手）</a:t>
            </a:r>
            <a:endParaRPr lang="zh-CN" altLang="en-US" sz="1200">
              <a:solidFill>
                <a:schemeClr val="accent1"/>
              </a:solidFill>
            </a:endParaRPr>
          </a:p>
        </p:txBody>
      </p:sp>
      <p:grpSp>
        <p:nvGrpSpPr>
          <p:cNvPr id="17" name="组合 16"/>
          <p:cNvGrpSpPr/>
          <p:nvPr/>
        </p:nvGrpSpPr>
        <p:grpSpPr>
          <a:xfrm>
            <a:off x="1377950" y="1772285"/>
            <a:ext cx="640080" cy="368300"/>
            <a:chOff x="3988" y="2427"/>
            <a:chExt cx="1008" cy="580"/>
          </a:xfrm>
        </p:grpSpPr>
        <p:sp>
          <p:nvSpPr>
            <p:cNvPr id="16" name="剪去单角的矩形 15"/>
            <p:cNvSpPr/>
            <p:nvPr/>
          </p:nvSpPr>
          <p:spPr>
            <a:xfrm>
              <a:off x="4061" y="2499"/>
              <a:ext cx="861" cy="435"/>
            </a:xfrm>
            <a:prstGeom prst="snip1Rect">
              <a:avLst/>
            </a:prstGeom>
            <a:solidFill>
              <a:schemeClr val="bg2"/>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3988" y="2427"/>
              <a:ext cx="1008" cy="580"/>
            </a:xfrm>
            <a:prstGeom prst="rect">
              <a:avLst/>
            </a:prstGeom>
            <a:noFill/>
          </p:spPr>
          <p:txBody>
            <a:bodyPr wrap="none" rtlCol="0">
              <a:spAutoFit/>
            </a:bodyPr>
            <a:p>
              <a:r>
                <a:rPr lang="en-US" altLang="zh-CN" sz="900"/>
                <a:t>hosts</a:t>
              </a:r>
              <a:endParaRPr lang="en-US" altLang="zh-CN" sz="900"/>
            </a:p>
            <a:p>
              <a:r>
                <a:rPr lang="zh-CN" altLang="en-US" sz="900"/>
                <a:t>本地文件</a:t>
              </a:r>
              <a:endParaRPr lang="zh-CN" altLang="en-US" sz="900"/>
            </a:p>
          </p:txBody>
        </p:sp>
      </p:grpSp>
      <p:grpSp>
        <p:nvGrpSpPr>
          <p:cNvPr id="24" name="组合 23"/>
          <p:cNvGrpSpPr/>
          <p:nvPr/>
        </p:nvGrpSpPr>
        <p:grpSpPr>
          <a:xfrm>
            <a:off x="4013200" y="1405255"/>
            <a:ext cx="1435735" cy="560705"/>
            <a:chOff x="6038" y="1020"/>
            <a:chExt cx="2261" cy="883"/>
          </a:xfrm>
        </p:grpSpPr>
        <p:cxnSp>
          <p:nvCxnSpPr>
            <p:cNvPr id="18" name="直接箭头连接符 17"/>
            <p:cNvCxnSpPr/>
            <p:nvPr/>
          </p:nvCxnSpPr>
          <p:spPr>
            <a:xfrm>
              <a:off x="6049" y="1320"/>
              <a:ext cx="2199"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6038" y="1566"/>
              <a:ext cx="2210"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61" y="1834"/>
              <a:ext cx="2199"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9" y="1020"/>
              <a:ext cx="2198" cy="337"/>
            </a:xfrm>
            <a:prstGeom prst="rect">
              <a:avLst/>
            </a:prstGeom>
            <a:noFill/>
          </p:spPr>
          <p:txBody>
            <a:bodyPr wrap="square" rtlCol="0" anchor="t">
              <a:spAutoFit/>
            </a:bodyPr>
            <a:p>
              <a:pPr algn="ctr"/>
              <a:r>
                <a:rPr lang="zh-CN" altLang="en-US" sz="800"/>
                <a:t>请求连接 SYN数据包</a:t>
              </a:r>
              <a:endParaRPr lang="en-US" altLang="zh-CN" sz="800"/>
            </a:p>
          </p:txBody>
        </p:sp>
        <p:sp>
          <p:nvSpPr>
            <p:cNvPr id="22" name="文本框 21"/>
            <p:cNvSpPr txBox="1"/>
            <p:nvPr/>
          </p:nvSpPr>
          <p:spPr>
            <a:xfrm>
              <a:off x="6101" y="1320"/>
              <a:ext cx="2198" cy="337"/>
            </a:xfrm>
            <a:prstGeom prst="rect">
              <a:avLst/>
            </a:prstGeom>
            <a:noFill/>
          </p:spPr>
          <p:txBody>
            <a:bodyPr wrap="square" rtlCol="0" anchor="t">
              <a:spAutoFit/>
            </a:bodyPr>
            <a:p>
              <a:pPr algn="ctr"/>
              <a:r>
                <a:rPr lang="zh-CN" altLang="en-US" sz="800"/>
                <a:t>确认信息 </a:t>
              </a:r>
              <a:r>
                <a:rPr lang="en-US" altLang="zh-CN" sz="800"/>
                <a:t>ACK/</a:t>
              </a:r>
              <a:r>
                <a:rPr lang="zh-CN" altLang="en-US" sz="800"/>
                <a:t>SYN数据包</a:t>
              </a:r>
              <a:endParaRPr lang="en-US" altLang="zh-CN" sz="800"/>
            </a:p>
          </p:txBody>
        </p:sp>
        <p:sp>
          <p:nvSpPr>
            <p:cNvPr id="23" name="文本框 22"/>
            <p:cNvSpPr txBox="1"/>
            <p:nvPr/>
          </p:nvSpPr>
          <p:spPr>
            <a:xfrm>
              <a:off x="6050" y="1566"/>
              <a:ext cx="2198" cy="337"/>
            </a:xfrm>
            <a:prstGeom prst="rect">
              <a:avLst/>
            </a:prstGeom>
            <a:noFill/>
          </p:spPr>
          <p:txBody>
            <a:bodyPr wrap="square" rtlCol="0" anchor="t">
              <a:spAutoFit/>
            </a:bodyPr>
            <a:p>
              <a:pPr algn="ctr"/>
              <a:r>
                <a:rPr lang="zh-CN" altLang="en-US" sz="800"/>
                <a:t>握手结束 </a:t>
              </a:r>
              <a:r>
                <a:rPr lang="en-US" altLang="zh-CN" sz="800"/>
                <a:t>ACK</a:t>
              </a:r>
              <a:r>
                <a:rPr lang="zh-CN" altLang="en-US" sz="800"/>
                <a:t>数据包</a:t>
              </a:r>
              <a:endParaRPr lang="en-US" altLang="zh-CN" sz="800"/>
            </a:p>
          </p:txBody>
        </p:sp>
      </p:grpSp>
      <p:cxnSp>
        <p:nvCxnSpPr>
          <p:cNvPr id="26" name="直接箭头连接符 25"/>
          <p:cNvCxnSpPr/>
          <p:nvPr/>
        </p:nvCxnSpPr>
        <p:spPr>
          <a:xfrm>
            <a:off x="4013200" y="3549015"/>
            <a:ext cx="1396365"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4006215" y="3705225"/>
            <a:ext cx="1403350"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042410" y="4144645"/>
            <a:ext cx="1396365"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13200" y="3358515"/>
            <a:ext cx="1395730" cy="213995"/>
          </a:xfrm>
          <a:prstGeom prst="rect">
            <a:avLst/>
          </a:prstGeom>
          <a:noFill/>
        </p:spPr>
        <p:txBody>
          <a:bodyPr wrap="square" rtlCol="0" anchor="t">
            <a:spAutoFit/>
          </a:bodyPr>
          <a:p>
            <a:pPr algn="ctr"/>
            <a:r>
              <a:rPr lang="zh-CN" altLang="en-US" sz="800"/>
              <a:t>请求断开 </a:t>
            </a:r>
            <a:r>
              <a:rPr lang="en-US" altLang="zh-CN" sz="800"/>
              <a:t>FIN</a:t>
            </a:r>
            <a:r>
              <a:rPr lang="zh-CN" altLang="en-US" sz="800"/>
              <a:t>数据包</a:t>
            </a:r>
            <a:endParaRPr lang="en-US" altLang="zh-CN" sz="800"/>
          </a:p>
        </p:txBody>
      </p:sp>
      <p:sp>
        <p:nvSpPr>
          <p:cNvPr id="30" name="文本框 29"/>
          <p:cNvSpPr txBox="1"/>
          <p:nvPr/>
        </p:nvSpPr>
        <p:spPr>
          <a:xfrm>
            <a:off x="4046220" y="3549015"/>
            <a:ext cx="1395730" cy="213995"/>
          </a:xfrm>
          <a:prstGeom prst="rect">
            <a:avLst/>
          </a:prstGeom>
          <a:noFill/>
        </p:spPr>
        <p:txBody>
          <a:bodyPr wrap="square" rtlCol="0" anchor="t">
            <a:spAutoFit/>
          </a:bodyPr>
          <a:p>
            <a:pPr algn="ctr"/>
            <a:r>
              <a:rPr lang="zh-CN" altLang="en-US" sz="800"/>
              <a:t>已接收 </a:t>
            </a:r>
            <a:r>
              <a:rPr lang="en-US" altLang="zh-CN" sz="800"/>
              <a:t>ACK</a:t>
            </a:r>
            <a:r>
              <a:rPr lang="zh-CN" altLang="en-US" sz="800"/>
              <a:t>数据包</a:t>
            </a:r>
            <a:endParaRPr lang="en-US" altLang="zh-CN" sz="800"/>
          </a:p>
        </p:txBody>
      </p:sp>
      <p:sp>
        <p:nvSpPr>
          <p:cNvPr id="31" name="文本框 30"/>
          <p:cNvSpPr txBox="1"/>
          <p:nvPr/>
        </p:nvSpPr>
        <p:spPr>
          <a:xfrm>
            <a:off x="4020820" y="3973195"/>
            <a:ext cx="1395730" cy="213995"/>
          </a:xfrm>
          <a:prstGeom prst="rect">
            <a:avLst/>
          </a:prstGeom>
          <a:noFill/>
        </p:spPr>
        <p:txBody>
          <a:bodyPr wrap="square" rtlCol="0" anchor="t">
            <a:spAutoFit/>
          </a:bodyPr>
          <a:p>
            <a:pPr algn="ctr"/>
            <a:r>
              <a:rPr lang="zh-CN" altLang="en-US" sz="800"/>
              <a:t>已接收断开 </a:t>
            </a:r>
            <a:r>
              <a:rPr lang="en-US" altLang="zh-CN" sz="800"/>
              <a:t>ACK</a:t>
            </a:r>
            <a:r>
              <a:rPr lang="zh-CN" altLang="en-US" sz="800"/>
              <a:t>数据包</a:t>
            </a:r>
            <a:endParaRPr lang="en-US" altLang="zh-CN" sz="800"/>
          </a:p>
        </p:txBody>
      </p:sp>
      <p:cxnSp>
        <p:nvCxnSpPr>
          <p:cNvPr id="32" name="直接箭头连接符 31"/>
          <p:cNvCxnSpPr/>
          <p:nvPr/>
        </p:nvCxnSpPr>
        <p:spPr>
          <a:xfrm flipH="1">
            <a:off x="4017010" y="3907790"/>
            <a:ext cx="1375410"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085590" y="3759200"/>
            <a:ext cx="1395730" cy="213995"/>
          </a:xfrm>
          <a:prstGeom prst="rect">
            <a:avLst/>
          </a:prstGeom>
          <a:noFill/>
        </p:spPr>
        <p:txBody>
          <a:bodyPr wrap="square" rtlCol="0" anchor="t">
            <a:spAutoFit/>
          </a:bodyPr>
          <a:p>
            <a:pPr algn="ctr"/>
            <a:r>
              <a:rPr lang="zh-CN" altLang="en-US" sz="800"/>
              <a:t>同意断开 </a:t>
            </a:r>
            <a:r>
              <a:rPr lang="en-US" altLang="zh-CN" sz="800"/>
              <a:t>FIN</a:t>
            </a:r>
            <a:r>
              <a:rPr lang="zh-CN" altLang="en-US" sz="800"/>
              <a:t>数据包</a:t>
            </a:r>
            <a:endParaRPr lang="en-US" altLang="zh-CN" sz="800"/>
          </a:p>
        </p:txBody>
      </p:sp>
      <p:sp>
        <p:nvSpPr>
          <p:cNvPr id="34" name="文本框 33"/>
          <p:cNvSpPr txBox="1"/>
          <p:nvPr/>
        </p:nvSpPr>
        <p:spPr>
          <a:xfrm>
            <a:off x="7077075" y="2094230"/>
            <a:ext cx="1318895" cy="306705"/>
          </a:xfrm>
          <a:prstGeom prst="rect">
            <a:avLst/>
          </a:prstGeom>
          <a:noFill/>
        </p:spPr>
        <p:txBody>
          <a:bodyPr wrap="square" rtlCol="0">
            <a:spAutoFit/>
          </a:bodyPr>
          <a:p>
            <a:r>
              <a:rPr lang="zh-CN" altLang="en-US" sz="1400" b="1">
                <a:solidFill>
                  <a:schemeClr val="tx2">
                    <a:lumMod val="60000"/>
                    <a:lumOff val="40000"/>
                  </a:schemeClr>
                </a:solidFill>
              </a:rPr>
              <a:t>接收处理请求</a:t>
            </a:r>
            <a:endParaRPr lang="zh-CN" altLang="en-US" sz="1400" b="1">
              <a:solidFill>
                <a:schemeClr val="tx2">
                  <a:lumMod val="60000"/>
                  <a:lumOff val="40000"/>
                </a:schemeClr>
              </a:solidFill>
            </a:endParaRPr>
          </a:p>
        </p:txBody>
      </p:sp>
      <p:sp>
        <p:nvSpPr>
          <p:cNvPr id="37" name="线形标注 2 36"/>
          <p:cNvSpPr/>
          <p:nvPr/>
        </p:nvSpPr>
        <p:spPr>
          <a:xfrm rot="10800000">
            <a:off x="302895" y="2782570"/>
            <a:ext cx="647700" cy="575945"/>
          </a:xfrm>
          <a:prstGeom prst="borderCallout2">
            <a:avLst>
              <a:gd name="adj1" fmla="val 75413"/>
              <a:gd name="adj2" fmla="val -3921"/>
              <a:gd name="adj3" fmla="val 75413"/>
              <a:gd name="adj4" fmla="val -29803"/>
              <a:gd name="adj5" fmla="val 116097"/>
              <a:gd name="adj6" fmla="val -110098"/>
            </a:avLst>
          </a:prstGeom>
          <a:solidFill>
            <a:schemeClr val="bg2"/>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285115" y="2782570"/>
            <a:ext cx="721360" cy="553085"/>
          </a:xfrm>
          <a:prstGeom prst="rect">
            <a:avLst/>
          </a:prstGeom>
          <a:noFill/>
        </p:spPr>
        <p:txBody>
          <a:bodyPr wrap="square" rtlCol="0">
            <a:spAutoFit/>
          </a:bodyPr>
          <a:p>
            <a:pPr algn="l"/>
            <a:r>
              <a:rPr lang="zh-CN" altLang="en-US" sz="1000"/>
              <a:t>解析HTML、渲染页面</a:t>
            </a:r>
            <a:endParaRPr lang="zh-CN" altLang="en-US" sz="1000"/>
          </a:p>
        </p:txBody>
      </p:sp>
      <p:sp>
        <p:nvSpPr>
          <p:cNvPr id="43" name="文本框 42"/>
          <p:cNvSpPr txBox="1"/>
          <p:nvPr/>
        </p:nvSpPr>
        <p:spPr>
          <a:xfrm>
            <a:off x="1163320" y="2242185"/>
            <a:ext cx="1010285" cy="460375"/>
          </a:xfrm>
          <a:prstGeom prst="rect">
            <a:avLst/>
          </a:prstGeom>
          <a:noFill/>
        </p:spPr>
        <p:txBody>
          <a:bodyPr wrap="square" rtlCol="0">
            <a:spAutoFit/>
          </a:bodyPr>
          <a:p>
            <a:r>
              <a:rPr lang="en-US" altLang="zh-CN" sz="800">
                <a:solidFill>
                  <a:srgbClr val="FFC000"/>
                </a:solidFill>
              </a:rPr>
              <a:t>http://</a:t>
            </a:r>
            <a:r>
              <a:rPr lang="en-US" altLang="zh-CN" sz="800">
                <a:solidFill>
                  <a:srgbClr val="FF0000"/>
                </a:solidFill>
              </a:rPr>
              <a:t>vip.chanke.xyz</a:t>
            </a:r>
            <a:r>
              <a:rPr lang="en-US" altLang="zh-CN" sz="800">
                <a:solidFill>
                  <a:srgbClr val="FFC000"/>
                </a:solidFill>
              </a:rPr>
              <a:t>/aimee/chanke/web/index.html</a:t>
            </a:r>
            <a:endParaRPr lang="en-US" altLang="zh-CN" sz="800">
              <a:solidFill>
                <a:srgbClr val="FFC000"/>
              </a:solidFill>
            </a:endParaRPr>
          </a:p>
        </p:txBody>
      </p:sp>
      <p:sp>
        <p:nvSpPr>
          <p:cNvPr id="44" name="文本框 43"/>
          <p:cNvSpPr txBox="1"/>
          <p:nvPr/>
        </p:nvSpPr>
        <p:spPr>
          <a:xfrm>
            <a:off x="934720" y="2199640"/>
            <a:ext cx="298450" cy="368300"/>
          </a:xfrm>
          <a:prstGeom prst="rect">
            <a:avLst/>
          </a:prstGeom>
          <a:noFill/>
        </p:spPr>
        <p:txBody>
          <a:bodyPr wrap="none" rtlCol="0">
            <a:spAutoFit/>
          </a:bodyPr>
          <a:p>
            <a:r>
              <a:rPr lang="en-US" altLang="zh-CN">
                <a:solidFill>
                  <a:srgbClr val="FF0000"/>
                </a:solidFill>
              </a:rPr>
              <a:t>1</a:t>
            </a:r>
            <a:endParaRPr lang="en-US" altLang="zh-CN">
              <a:solidFill>
                <a:srgbClr val="FF0000"/>
              </a:solidFill>
            </a:endParaRPr>
          </a:p>
        </p:txBody>
      </p:sp>
      <p:sp>
        <p:nvSpPr>
          <p:cNvPr id="45" name="文本框 44"/>
          <p:cNvSpPr txBox="1"/>
          <p:nvPr/>
        </p:nvSpPr>
        <p:spPr>
          <a:xfrm>
            <a:off x="934720" y="692785"/>
            <a:ext cx="298450" cy="368300"/>
          </a:xfrm>
          <a:prstGeom prst="rect">
            <a:avLst/>
          </a:prstGeom>
          <a:noFill/>
        </p:spPr>
        <p:txBody>
          <a:bodyPr wrap="none" rtlCol="0">
            <a:spAutoFit/>
          </a:bodyPr>
          <a:p>
            <a:r>
              <a:rPr lang="en-US" altLang="zh-CN">
                <a:solidFill>
                  <a:srgbClr val="FF0000"/>
                </a:solidFill>
              </a:rPr>
              <a:t>2</a:t>
            </a:r>
            <a:endParaRPr lang="en-US" altLang="zh-CN">
              <a:solidFill>
                <a:srgbClr val="FF0000"/>
              </a:solidFill>
            </a:endParaRPr>
          </a:p>
        </p:txBody>
      </p:sp>
      <p:sp>
        <p:nvSpPr>
          <p:cNvPr id="46" name="文本框 45"/>
          <p:cNvSpPr txBox="1"/>
          <p:nvPr/>
        </p:nvSpPr>
        <p:spPr>
          <a:xfrm>
            <a:off x="3630930" y="1595755"/>
            <a:ext cx="298450" cy="368300"/>
          </a:xfrm>
          <a:prstGeom prst="rect">
            <a:avLst/>
          </a:prstGeom>
          <a:noFill/>
        </p:spPr>
        <p:txBody>
          <a:bodyPr wrap="none" rtlCol="0">
            <a:spAutoFit/>
          </a:bodyPr>
          <a:p>
            <a:r>
              <a:rPr lang="en-US" altLang="zh-CN">
                <a:solidFill>
                  <a:srgbClr val="FF0000"/>
                </a:solidFill>
              </a:rPr>
              <a:t>3</a:t>
            </a:r>
            <a:endParaRPr lang="en-US" altLang="zh-CN">
              <a:solidFill>
                <a:srgbClr val="FF0000"/>
              </a:solidFill>
            </a:endParaRPr>
          </a:p>
        </p:txBody>
      </p:sp>
      <p:sp>
        <p:nvSpPr>
          <p:cNvPr id="47" name="文本框 46"/>
          <p:cNvSpPr txBox="1"/>
          <p:nvPr/>
        </p:nvSpPr>
        <p:spPr>
          <a:xfrm>
            <a:off x="3630930" y="2199640"/>
            <a:ext cx="298450" cy="368300"/>
          </a:xfrm>
          <a:prstGeom prst="rect">
            <a:avLst/>
          </a:prstGeom>
          <a:noFill/>
        </p:spPr>
        <p:txBody>
          <a:bodyPr wrap="none" rtlCol="0">
            <a:spAutoFit/>
          </a:bodyPr>
          <a:p>
            <a:r>
              <a:rPr lang="en-US" altLang="zh-CN">
                <a:solidFill>
                  <a:srgbClr val="FF0000"/>
                </a:solidFill>
              </a:rPr>
              <a:t>4</a:t>
            </a:r>
            <a:endParaRPr lang="en-US" altLang="zh-CN">
              <a:solidFill>
                <a:srgbClr val="FF0000"/>
              </a:solidFill>
            </a:endParaRPr>
          </a:p>
        </p:txBody>
      </p:sp>
      <p:sp>
        <p:nvSpPr>
          <p:cNvPr id="48" name="文本框 47"/>
          <p:cNvSpPr txBox="1"/>
          <p:nvPr/>
        </p:nvSpPr>
        <p:spPr>
          <a:xfrm>
            <a:off x="6840855" y="2091690"/>
            <a:ext cx="298450" cy="368300"/>
          </a:xfrm>
          <a:prstGeom prst="rect">
            <a:avLst/>
          </a:prstGeom>
          <a:noFill/>
        </p:spPr>
        <p:txBody>
          <a:bodyPr wrap="none" rtlCol="0">
            <a:spAutoFit/>
          </a:bodyPr>
          <a:p>
            <a:r>
              <a:rPr lang="en-US" altLang="zh-CN">
                <a:solidFill>
                  <a:srgbClr val="FF0000"/>
                </a:solidFill>
              </a:rPr>
              <a:t>5</a:t>
            </a:r>
            <a:endParaRPr lang="en-US" altLang="zh-CN">
              <a:solidFill>
                <a:srgbClr val="FF0000"/>
              </a:solidFill>
            </a:endParaRPr>
          </a:p>
        </p:txBody>
      </p:sp>
      <p:sp>
        <p:nvSpPr>
          <p:cNvPr id="49" name="文本框 48"/>
          <p:cNvSpPr txBox="1"/>
          <p:nvPr/>
        </p:nvSpPr>
        <p:spPr>
          <a:xfrm>
            <a:off x="3630930" y="2782570"/>
            <a:ext cx="298450" cy="368300"/>
          </a:xfrm>
          <a:prstGeom prst="rect">
            <a:avLst/>
          </a:prstGeom>
          <a:noFill/>
        </p:spPr>
        <p:txBody>
          <a:bodyPr wrap="none" rtlCol="0">
            <a:spAutoFit/>
          </a:bodyPr>
          <a:p>
            <a:r>
              <a:rPr lang="en-US" altLang="zh-CN">
                <a:solidFill>
                  <a:srgbClr val="FF0000"/>
                </a:solidFill>
              </a:rPr>
              <a:t>6</a:t>
            </a:r>
            <a:endParaRPr lang="en-US" altLang="zh-CN">
              <a:solidFill>
                <a:srgbClr val="FF0000"/>
              </a:solidFill>
            </a:endParaRPr>
          </a:p>
        </p:txBody>
      </p:sp>
      <p:sp>
        <p:nvSpPr>
          <p:cNvPr id="50" name="文本框 49"/>
          <p:cNvSpPr txBox="1"/>
          <p:nvPr/>
        </p:nvSpPr>
        <p:spPr>
          <a:xfrm>
            <a:off x="3630930" y="3604895"/>
            <a:ext cx="298450" cy="368300"/>
          </a:xfrm>
          <a:prstGeom prst="rect">
            <a:avLst/>
          </a:prstGeom>
          <a:noFill/>
        </p:spPr>
        <p:txBody>
          <a:bodyPr wrap="none" rtlCol="0">
            <a:spAutoFit/>
          </a:bodyPr>
          <a:p>
            <a:r>
              <a:rPr lang="en-US" altLang="zh-CN">
                <a:solidFill>
                  <a:srgbClr val="FF0000"/>
                </a:solidFill>
              </a:rPr>
              <a:t>7</a:t>
            </a:r>
            <a:endParaRPr lang="en-US" altLang="zh-CN">
              <a:solidFill>
                <a:srgbClr val="FF0000"/>
              </a:solidFill>
            </a:endParaRPr>
          </a:p>
        </p:txBody>
      </p:sp>
      <p:sp>
        <p:nvSpPr>
          <p:cNvPr id="51" name="文本框 50"/>
          <p:cNvSpPr txBox="1"/>
          <p:nvPr/>
        </p:nvSpPr>
        <p:spPr>
          <a:xfrm>
            <a:off x="22860" y="2865755"/>
            <a:ext cx="298450" cy="368300"/>
          </a:xfrm>
          <a:prstGeom prst="rect">
            <a:avLst/>
          </a:prstGeom>
          <a:noFill/>
        </p:spPr>
        <p:txBody>
          <a:bodyPr wrap="none" rtlCol="0">
            <a:spAutoFit/>
          </a:bodyPr>
          <a:p>
            <a:r>
              <a:rPr lang="en-US" altLang="zh-CN">
                <a:solidFill>
                  <a:srgbClr val="FF0000"/>
                </a:solidFill>
              </a:rPr>
              <a:t>8</a:t>
            </a:r>
            <a:endParaRPr lang="en-US" altLang="zh-CN">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项目：注册及自动登录</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5" name="文本框 4"/>
          <p:cNvSpPr txBox="1"/>
          <p:nvPr/>
        </p:nvSpPr>
        <p:spPr>
          <a:xfrm>
            <a:off x="859155" y="1163955"/>
            <a:ext cx="7148830" cy="2461260"/>
          </a:xfrm>
          <a:prstGeom prst="rect">
            <a:avLst/>
          </a:prstGeom>
          <a:noFill/>
        </p:spPr>
        <p:txBody>
          <a:bodyPr wrap="none" rtlCol="0">
            <a:spAutoFit/>
          </a:bodyPr>
          <a:p>
            <a:pPr algn="l"/>
            <a:r>
              <a:rPr lang="zh-CN" altLang="en-US" sz="1400"/>
              <a:t>一、查看接口文档：</a:t>
            </a:r>
            <a:endParaRPr lang="zh-CN" altLang="en-US" sz="1400"/>
          </a:p>
          <a:p>
            <a:pPr algn="l"/>
            <a:r>
              <a:rPr lang="zh-CN" altLang="en-US" sz="1400"/>
              <a:t>第一步：注册/登录 http://api.chanke.xyz</a:t>
            </a:r>
            <a:endParaRPr lang="zh-CN" altLang="en-US" sz="1400"/>
          </a:p>
          <a:p>
            <a:pPr algn="l"/>
            <a:r>
              <a:rPr lang="zh-CN" altLang="en-US" sz="1400"/>
              <a:t>第二部：查看接口 http://api.chanke.xyz/project/11/interface/api</a:t>
            </a:r>
            <a:endParaRPr lang="zh-CN" altLang="en-US" sz="1400"/>
          </a:p>
          <a:p>
            <a:pPr algn="l"/>
            <a:endParaRPr lang="zh-CN" altLang="en-US" sz="1400"/>
          </a:p>
          <a:p>
            <a:pPr algn="l"/>
            <a:r>
              <a:rPr lang="zh-CN" altLang="en-US" sz="1400"/>
              <a:t>二、更改wamp访问域名</a:t>
            </a:r>
            <a:endParaRPr lang="zh-CN" altLang="en-US" sz="1400"/>
          </a:p>
          <a:p>
            <a:pPr algn="l"/>
            <a:r>
              <a:rPr lang="zh-CN" altLang="en-US" sz="1400"/>
              <a:t>第一步：</a:t>
            </a:r>
            <a:endParaRPr lang="zh-CN" altLang="en-US" sz="1400"/>
          </a:p>
          <a:p>
            <a:pPr algn="l"/>
            <a:r>
              <a:rPr lang="zh-CN" altLang="en-US" sz="1400"/>
              <a:t>C:\Windows\System32\drivers\etc </a:t>
            </a:r>
            <a:endParaRPr lang="zh-CN" altLang="en-US" sz="1400"/>
          </a:p>
          <a:p>
            <a:pPr algn="l"/>
            <a:r>
              <a:rPr lang="zh-CN" altLang="en-US" sz="1400"/>
              <a:t>最后一行 添加 </a:t>
            </a:r>
            <a:endParaRPr lang="zh-CN" altLang="en-US" sz="1400"/>
          </a:p>
          <a:p>
            <a:pPr algn="l"/>
            <a:r>
              <a:rPr lang="zh-CN" altLang="en-US" sz="1400"/>
              <a:t>127.0.0.1 test.chanke.xyz</a:t>
            </a:r>
            <a:endParaRPr lang="zh-CN" altLang="en-US" sz="1400"/>
          </a:p>
          <a:p>
            <a:pPr algn="l"/>
            <a:r>
              <a:rPr lang="zh-CN" altLang="en-US" sz="1400"/>
              <a:t>第二补： (选改）</a:t>
            </a:r>
            <a:endParaRPr lang="zh-CN" altLang="en-US" sz="1400"/>
          </a:p>
          <a:p>
            <a:pPr algn="l"/>
            <a:r>
              <a:rPr lang="zh-CN" altLang="en-US" sz="1400"/>
              <a:t>wamp--&gt;appcha--&gt;httpd-chosts.conf --&gt; ServerName test.chanke.xyz  ServerAlias text.chanke.xyz</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sym typeface="+mn-ea"/>
              </a:rPr>
              <a:t>项目：注册及自动登录</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4" name="图片 3"/>
          <p:cNvPicPr>
            <a:picLocks noChangeAspect="1"/>
          </p:cNvPicPr>
          <p:nvPr/>
        </p:nvPicPr>
        <p:blipFill>
          <a:blip r:embed="rId2"/>
          <a:stretch>
            <a:fillRect/>
          </a:stretch>
        </p:blipFill>
        <p:spPr>
          <a:xfrm>
            <a:off x="4152900" y="3427095"/>
            <a:ext cx="3275330" cy="1257300"/>
          </a:xfrm>
          <a:prstGeom prst="rect">
            <a:avLst/>
          </a:prstGeom>
        </p:spPr>
      </p:pic>
      <p:pic>
        <p:nvPicPr>
          <p:cNvPr id="3" name="图片 2"/>
          <p:cNvPicPr>
            <a:picLocks noChangeAspect="1"/>
          </p:cNvPicPr>
          <p:nvPr/>
        </p:nvPicPr>
        <p:blipFill>
          <a:blip r:embed="rId3"/>
          <a:stretch>
            <a:fillRect/>
          </a:stretch>
        </p:blipFill>
        <p:spPr>
          <a:xfrm>
            <a:off x="5113655" y="934085"/>
            <a:ext cx="1945005" cy="2216150"/>
          </a:xfrm>
          <a:prstGeom prst="rect">
            <a:avLst/>
          </a:prstGeom>
        </p:spPr>
      </p:pic>
      <p:sp>
        <p:nvSpPr>
          <p:cNvPr id="5" name="文本框 4"/>
          <p:cNvSpPr txBox="1"/>
          <p:nvPr/>
        </p:nvSpPr>
        <p:spPr>
          <a:xfrm>
            <a:off x="912495" y="1715770"/>
            <a:ext cx="2011680" cy="1476375"/>
          </a:xfrm>
          <a:prstGeom prst="rect">
            <a:avLst/>
          </a:prstGeom>
          <a:noFill/>
        </p:spPr>
        <p:txBody>
          <a:bodyPr wrap="none" rtlCol="0">
            <a:spAutoFit/>
          </a:bodyPr>
          <a:p>
            <a:r>
              <a:rPr lang="zh-CN" altLang="en-US"/>
              <a:t>第一步：注册</a:t>
            </a:r>
            <a:endParaRPr lang="zh-CN" altLang="en-US"/>
          </a:p>
          <a:p>
            <a:endParaRPr lang="zh-CN" altLang="en-US"/>
          </a:p>
          <a:p>
            <a:r>
              <a:rPr lang="zh-CN" altLang="en-US"/>
              <a:t>第二步：登录</a:t>
            </a:r>
            <a:endParaRPr lang="zh-CN" altLang="en-US"/>
          </a:p>
          <a:p>
            <a:endParaRPr lang="zh-CN" altLang="en-US"/>
          </a:p>
          <a:p>
            <a:r>
              <a:rPr lang="zh-CN" altLang="en-US"/>
              <a:t>第三步：自动登录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30675" y="2235835"/>
            <a:ext cx="802005" cy="645160"/>
          </a:xfrm>
          <a:prstGeom prst="rect">
            <a:avLst/>
          </a:prstGeom>
          <a:noFill/>
        </p:spPr>
        <p:txBody>
          <a:bodyPr wrap="square" rtlCol="0">
            <a:spAutoFit/>
          </a:bodyPr>
          <a:lstStyle/>
          <a:p>
            <a:pPr algn="ctr"/>
            <a:r>
              <a:rPr lang="en-US" altLang="id-ID" sz="3600" b="1" dirty="0">
                <a:solidFill>
                  <a:schemeClr val="bg1"/>
                </a:solidFill>
                <a:latin typeface="方正兰亭黑简体" panose="02000000000000000000" pitchFamily="2" charset="-122"/>
                <a:ea typeface="方正兰亭黑简体" panose="02000000000000000000" pitchFamily="2" charset="-122"/>
              </a:rPr>
              <a:t>13</a:t>
            </a:r>
            <a:endParaRPr lang="en-US" altLang="id-ID" sz="36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chemeClr val="bg1"/>
                </a:solidFill>
                <a:latin typeface="微软雅黑" panose="020B0503020204020204" pitchFamily="34" charset="-122"/>
                <a:ea typeface="微软雅黑" panose="020B0503020204020204" pitchFamily="34" charset="-122"/>
              </a:rPr>
              <a:t>postMessage 通信</a:t>
            </a:r>
            <a:endParaRPr lang="en-US" altLang="zh-CN"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postMessage</a:t>
            </a:r>
            <a:r>
              <a:rPr lang="zh-CN" altLang="en-US" sz="1350" dirty="0">
                <a:solidFill>
                  <a:srgbClr val="414455"/>
                </a:solidFill>
                <a:latin typeface="微软雅黑" panose="020B0503020204020204" pitchFamily="34" charset="-122"/>
                <a:ea typeface="微软雅黑" panose="020B0503020204020204" pitchFamily="34" charset="-122"/>
              </a:rPr>
              <a:t>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243330"/>
            <a:ext cx="7316470" cy="2030095"/>
          </a:xfrm>
          <a:prstGeom prst="rect">
            <a:avLst/>
          </a:prstGeom>
          <a:noFill/>
        </p:spPr>
        <p:txBody>
          <a:bodyPr wrap="square" rtlCol="0" anchor="t">
            <a:spAutoFit/>
          </a:bodyPr>
          <a:p>
            <a:r>
              <a:rPr lang="zh-CN" altLang="en-US" sz="1400"/>
              <a:t>一、背景</a:t>
            </a:r>
            <a:endParaRPr lang="zh-CN" altLang="en-US" sz="1400"/>
          </a:p>
          <a:p>
            <a:r>
              <a:rPr lang="zh-CN" altLang="en-US" sz="1400"/>
              <a:t>为了安全考虑，浏览器会有同源策略限制，禁止跨域访问数据。但是具有</a:t>
            </a:r>
            <a:r>
              <a:rPr lang="en-US" altLang="zh-CN" sz="1400"/>
              <a:t>src</a:t>
            </a:r>
            <a:r>
              <a:rPr lang="zh-CN" altLang="en-US" sz="1400"/>
              <a:t>属性的标签不受限制，可以跨域访问资源，例如：</a:t>
            </a:r>
            <a:endParaRPr lang="zh-CN" altLang="en-US" sz="1400"/>
          </a:p>
          <a:p>
            <a:r>
              <a:rPr lang="zh-CN" altLang="en-US" sz="1400"/>
              <a:t>&lt;img src="" alt=""&gt; </a:t>
            </a:r>
            <a:endParaRPr lang="zh-CN" altLang="en-US" sz="1400"/>
          </a:p>
          <a:p>
            <a:r>
              <a:rPr lang="zh-CN" altLang="en-US" sz="1400"/>
              <a:t>&lt;script src=""&gt;&lt;/script&gt;</a:t>
            </a:r>
            <a:endParaRPr lang="zh-CN" altLang="en-US" sz="1400"/>
          </a:p>
          <a:p>
            <a:r>
              <a:rPr lang="zh-CN" altLang="en-US" sz="1400"/>
              <a:t>&lt;iframe src="" frameborder="0"&gt;&lt;/iframe&gt;</a:t>
            </a:r>
            <a:endParaRPr lang="zh-CN" altLang="en-US" sz="1400"/>
          </a:p>
          <a:p>
            <a:endParaRPr lang="zh-CN" altLang="en-US" sz="1400"/>
          </a:p>
          <a:p>
            <a:r>
              <a:rPr lang="zh-CN" altLang="en-US" sz="1400"/>
              <a:t>但是。浏览器限制了javascript的权限，不能进行各种的读写。</a:t>
            </a:r>
            <a:endParaRPr lang="zh-CN" altLang="en-US" sz="1400"/>
          </a:p>
          <a:p>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postMessage</a:t>
            </a:r>
            <a:r>
              <a:rPr lang="zh-CN" altLang="en-US" sz="1350" dirty="0">
                <a:solidFill>
                  <a:srgbClr val="414455"/>
                </a:solidFill>
                <a:latin typeface="微软雅黑" panose="020B0503020204020204" pitchFamily="34" charset="-122"/>
                <a:ea typeface="微软雅黑" panose="020B0503020204020204" pitchFamily="34" charset="-122"/>
              </a:rPr>
              <a:t>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167130"/>
            <a:ext cx="7316470" cy="2461260"/>
          </a:xfrm>
          <a:prstGeom prst="rect">
            <a:avLst/>
          </a:prstGeom>
          <a:noFill/>
        </p:spPr>
        <p:txBody>
          <a:bodyPr wrap="square" rtlCol="0" anchor="t">
            <a:spAutoFit/>
          </a:bodyPr>
          <a:p>
            <a:r>
              <a:rPr lang="zh-CN" altLang="en-US" sz="1400"/>
              <a:t>二、</a:t>
            </a:r>
            <a:r>
              <a:rPr lang="en-US" altLang="zh-CN" sz="1400"/>
              <a:t>postMessage</a:t>
            </a:r>
            <a:endParaRPr lang="zh-CN" altLang="en-US" sz="1400"/>
          </a:p>
          <a:p>
            <a:r>
              <a:rPr lang="zh-CN" altLang="en-US" sz="1400"/>
              <a:t>该window.postMessage()方法安全地启用Window对象之间的跨源通信。提供一种受控制的机制来安全地规避这种限制。</a:t>
            </a:r>
            <a:endParaRPr lang="zh-CN" altLang="en-US" sz="1400"/>
          </a:p>
          <a:p>
            <a:endParaRPr lang="zh-CN" altLang="en-US" sz="1400"/>
          </a:p>
          <a:p>
            <a:r>
              <a:rPr lang="zh-CN" altLang="en-US" sz="1400"/>
              <a:t>使用targetWindow.postMessage() 在其上发送一个MessageEvent。然后，接收窗口可根据需要自由处理此事件。传递给window.postMessage()的参数（即“message”）通过事件对象暴露给接收窗口。</a:t>
            </a:r>
            <a:endParaRPr lang="zh-CN" altLang="en-US" sz="1400"/>
          </a:p>
          <a:p>
            <a:endParaRPr lang="zh-CN" altLang="en-US" sz="1400"/>
          </a:p>
          <a:p>
            <a:r>
              <a:rPr lang="zh-CN" altLang="en-US" sz="1400"/>
              <a:t>三、使用</a:t>
            </a:r>
            <a:endParaRPr lang="zh-CN" altLang="en-US" sz="1400"/>
          </a:p>
          <a:p>
            <a:r>
              <a:rPr sz="1400">
                <a:sym typeface="+mn-ea"/>
              </a:rPr>
              <a:t>otherWindow.postMessage(message, targetOrigin)</a:t>
            </a:r>
            <a:r>
              <a:rPr lang="zh-CN" sz="1400">
                <a:sym typeface="+mn-ea"/>
              </a:rPr>
              <a:t>；</a:t>
            </a:r>
            <a:r>
              <a:rPr lang="zh-CN" altLang="en-US" sz="1400">
                <a:sym typeface="+mn-ea"/>
              </a:rPr>
              <a:t>发送数据</a:t>
            </a:r>
            <a:endParaRPr lang="zh-CN" altLang="en-US" sz="1400">
              <a:sym typeface="+mn-ea"/>
            </a:endParaRPr>
          </a:p>
          <a:p>
            <a:r>
              <a:rPr lang="en-US" altLang="zh-CN" sz="1400">
                <a:sym typeface="+mn-ea"/>
              </a:rPr>
              <a:t>message</a:t>
            </a:r>
            <a:r>
              <a:rPr lang="zh-CN" altLang="en-US" sz="1400">
                <a:sym typeface="+mn-ea"/>
              </a:rPr>
              <a:t>事件；响应</a:t>
            </a:r>
            <a:r>
              <a:rPr lang="en-US" altLang="zh-CN" sz="1400">
                <a:sym typeface="+mn-ea"/>
              </a:rPr>
              <a:t>postMessage</a:t>
            </a:r>
            <a:r>
              <a:rPr lang="zh-CN" altLang="en-US" sz="1400">
                <a:sym typeface="+mn-ea"/>
              </a:rPr>
              <a:t>发送的的数据</a:t>
            </a:r>
            <a:endParaRPr lang="en-US" altLang="zh-CN" sz="1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130675" y="2235835"/>
            <a:ext cx="802005" cy="645160"/>
          </a:xfrm>
          <a:prstGeom prst="rect">
            <a:avLst/>
          </a:prstGeom>
          <a:noFill/>
        </p:spPr>
        <p:txBody>
          <a:bodyPr wrap="square" rtlCol="0">
            <a:spAutoFit/>
          </a:bodyPr>
          <a:lstStyle/>
          <a:p>
            <a:pPr algn="ctr"/>
            <a:r>
              <a:rPr lang="en-US" altLang="id-ID" sz="3600" b="1" dirty="0">
                <a:solidFill>
                  <a:schemeClr val="bg1"/>
                </a:solidFill>
                <a:latin typeface="方正兰亭黑简体" panose="02000000000000000000" pitchFamily="2" charset="-122"/>
                <a:ea typeface="方正兰亭黑简体" panose="02000000000000000000" pitchFamily="2" charset="-122"/>
              </a:rPr>
              <a:t>14</a:t>
            </a:r>
            <a:endParaRPr lang="en-US" altLang="id-ID" sz="360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en-US" altLang="zh-CN" sz="2100" dirty="0">
                <a:solidFill>
                  <a:schemeClr val="bg1"/>
                </a:solidFill>
                <a:latin typeface="微软雅黑" panose="020B0503020204020204" pitchFamily="34" charset="-122"/>
                <a:ea typeface="微软雅黑" panose="020B0503020204020204" pitchFamily="34" charset="-122"/>
              </a:rPr>
              <a:t>WebSocket双向通信</a:t>
            </a:r>
            <a:endParaRPr lang="en-US" altLang="zh-CN"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WebSocket</a:t>
            </a:r>
            <a:r>
              <a:rPr lang="zh-CN" altLang="en-US" sz="1350" dirty="0">
                <a:solidFill>
                  <a:srgbClr val="414455"/>
                </a:solidFill>
                <a:latin typeface="微软雅黑" panose="020B0503020204020204" pitchFamily="34" charset="-122"/>
                <a:ea typeface="微软雅黑" panose="020B0503020204020204" pitchFamily="34" charset="-122"/>
              </a:rPr>
              <a:t>双向通信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2500" y="944880"/>
            <a:ext cx="7316470" cy="3538220"/>
          </a:xfrm>
          <a:prstGeom prst="rect">
            <a:avLst/>
          </a:prstGeom>
          <a:noFill/>
        </p:spPr>
        <p:txBody>
          <a:bodyPr wrap="square" rtlCol="0" anchor="t">
            <a:spAutoFit/>
          </a:bodyPr>
          <a:p>
            <a:pPr marL="0" indent="0">
              <a:buNone/>
            </a:pPr>
            <a:r>
              <a:rPr lang="zh-CN" altLang="en-US" sz="1400"/>
              <a:t>一</a:t>
            </a:r>
            <a:r>
              <a:rPr lang="zh-CN" altLang="en-US" sz="1400"/>
              <a:t>、背景</a:t>
            </a:r>
            <a:endParaRPr lang="zh-CN" altLang="en-US" sz="1400"/>
          </a:p>
          <a:p>
            <a:pPr marL="0" indent="0">
              <a:buNone/>
            </a:pPr>
            <a:endParaRPr lang="zh-CN" altLang="en-US" sz="1400"/>
          </a:p>
          <a:p>
            <a:pPr marL="0" indent="0">
              <a:buNone/>
            </a:pPr>
            <a:r>
              <a:rPr lang="zh-CN" altLang="en-US" sz="1400">
                <a:sym typeface="+mn-ea"/>
              </a:rPr>
              <a:t>协议：</a:t>
            </a:r>
            <a:r>
              <a:rPr lang="en-US" altLang="zh-CN" sz="1400">
                <a:sym typeface="+mn-ea"/>
              </a:rPr>
              <a:t>HTTP/HTTPS</a:t>
            </a:r>
            <a:r>
              <a:rPr lang="zh-CN" altLang="en-US" sz="1400">
                <a:sym typeface="+mn-ea"/>
              </a:rPr>
              <a:t>协议 </a:t>
            </a:r>
            <a:endParaRPr lang="zh-CN" altLang="en-US" sz="1400"/>
          </a:p>
          <a:p>
            <a:pPr marL="0" indent="0">
              <a:buNone/>
            </a:pPr>
            <a:r>
              <a:rPr lang="zh-CN" altLang="en-US" sz="1400">
                <a:sym typeface="+mn-ea"/>
              </a:rPr>
              <a:t>版本：</a:t>
            </a:r>
            <a:r>
              <a:rPr lang="en-US" altLang="zh-CN" sz="1400">
                <a:sym typeface="+mn-ea"/>
              </a:rPr>
              <a:t>HTTP/1.0    </a:t>
            </a:r>
            <a:r>
              <a:rPr lang="zh-CN" altLang="en-US" sz="1400">
                <a:sym typeface="+mn-ea"/>
              </a:rPr>
              <a:t>HTTP/1.1 </a:t>
            </a:r>
            <a:endParaRPr lang="zh-CN" altLang="en-US" sz="1400">
              <a:sym typeface="+mn-ea"/>
            </a:endParaRPr>
          </a:p>
          <a:p>
            <a:pPr marL="0" indent="0">
              <a:buNone/>
            </a:pPr>
            <a:r>
              <a:rPr lang="en-US" altLang="zh-CN" sz="1400">
                <a:sym typeface="+mn-ea"/>
              </a:rPr>
              <a:t>HTTP</a:t>
            </a:r>
            <a:r>
              <a:rPr lang="zh-CN" altLang="en-US" sz="1400">
                <a:sym typeface="+mn-ea"/>
              </a:rPr>
              <a:t>协议中，</a:t>
            </a:r>
            <a:r>
              <a:rPr lang="en-US" altLang="zh-CN" sz="1400">
                <a:sym typeface="+mn-ea"/>
              </a:rPr>
              <a:t>服务端不能主动联系客户端，只能有客户端发起。</a:t>
            </a:r>
            <a:endParaRPr lang="zh-CN" altLang="en-US" sz="1400">
              <a:sym typeface="+mn-ea"/>
            </a:endParaRPr>
          </a:p>
          <a:p>
            <a:pPr marL="0" indent="0">
              <a:buNone/>
            </a:pPr>
            <a:r>
              <a:rPr lang="zh-CN" altLang="en-US" sz="1400">
                <a:sym typeface="+mn-ea"/>
              </a:rPr>
              <a:t>轮询</a:t>
            </a:r>
            <a:endParaRPr lang="zh-CN" altLang="en-US" sz="1400">
              <a:sym typeface="+mn-ea"/>
            </a:endParaRPr>
          </a:p>
          <a:p>
            <a:pPr marL="0" indent="0">
              <a:buNone/>
            </a:pPr>
            <a:endParaRPr lang="zh-CN" altLang="en-US" sz="1400"/>
          </a:p>
          <a:p>
            <a:pPr marL="0" indent="0">
              <a:buNone/>
            </a:pPr>
            <a:endParaRPr lang="zh-CN" altLang="en-US" sz="1400"/>
          </a:p>
          <a:p>
            <a:pPr marL="0" indent="0">
              <a:buNone/>
            </a:pPr>
            <a:endParaRPr lang="zh-CN" altLang="en-US" sz="1400"/>
          </a:p>
          <a:p>
            <a:pPr marL="0" indent="0">
              <a:buNone/>
            </a:pPr>
            <a:r>
              <a:rPr lang="zh-CN" altLang="en-US" sz="1400">
                <a:sym typeface="+mn-ea"/>
              </a:rPr>
              <a:t>二</a:t>
            </a:r>
            <a:r>
              <a:rPr lang="zh-CN" altLang="en-US" sz="1400">
                <a:sym typeface="+mn-ea"/>
              </a:rPr>
              <a:t>、</a:t>
            </a:r>
            <a:r>
              <a:rPr lang="en-US" altLang="zh-CN" sz="1400">
                <a:sym typeface="+mn-ea"/>
              </a:rPr>
              <a:t>WebSocket</a:t>
            </a:r>
            <a:r>
              <a:rPr lang="zh-CN" altLang="en-US" sz="1400">
                <a:sym typeface="+mn-ea"/>
              </a:rPr>
              <a:t>是什么？</a:t>
            </a:r>
            <a:endParaRPr lang="zh-CN" altLang="en-US" sz="1400">
              <a:sym typeface="+mn-ea"/>
            </a:endParaRPr>
          </a:p>
          <a:p>
            <a:pPr marL="0" indent="0">
              <a:buNone/>
            </a:pPr>
            <a:endParaRPr lang="zh-CN" altLang="en-US" sz="1400">
              <a:sym typeface="+mn-ea"/>
            </a:endParaRPr>
          </a:p>
          <a:p>
            <a:pPr marL="0" indent="0">
              <a:buNone/>
            </a:pPr>
            <a:r>
              <a:rPr lang="zh-CN" altLang="en-US" sz="1400">
                <a:sym typeface="+mn-ea"/>
              </a:rPr>
              <a:t>WebSocket 对象提供了一组 API，用于创建和管理 WebSocket 连接, </a:t>
            </a:r>
            <a:endParaRPr lang="zh-CN" altLang="en-US" sz="1400"/>
          </a:p>
          <a:p>
            <a:pPr marL="0" indent="0">
              <a:buNone/>
            </a:pPr>
            <a:r>
              <a:rPr lang="zh-CN" altLang="en-US" sz="1400">
                <a:sym typeface="+mn-ea"/>
              </a:rPr>
              <a:t>​​​​​​​以及通过连接发送和接收数据.</a:t>
            </a:r>
            <a:endParaRPr lang="zh-CN" altLang="en-US" sz="1400"/>
          </a:p>
          <a:p>
            <a:pPr marL="0" indent="0">
              <a:buNone/>
            </a:pPr>
            <a:r>
              <a:rPr lang="zh-CN" altLang="en-US" sz="1400">
                <a:sym typeface="+mn-ea"/>
              </a:rPr>
              <a:t>Websocket 其实是一个新协议，跟HTTP协议基本没有关系，只是为了兼容现有浏览器的握手规范而已</a:t>
            </a:r>
            <a:r>
              <a:rPr lang="en-US" altLang="zh-CN" sz="1400">
                <a:sym typeface="+mn-ea"/>
              </a:rPr>
              <a:t>.借用了HTTP的协议来完成握手</a:t>
            </a:r>
            <a:endParaRPr lang="en-US" altLang="zh-CN" sz="1400">
              <a:sym typeface="+mn-ea"/>
            </a:endParaRPr>
          </a:p>
          <a:p>
            <a:pPr marL="0" indent="0">
              <a:buNone/>
            </a:pP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WebSocket</a:t>
            </a:r>
            <a:r>
              <a:rPr lang="zh-CN" altLang="en-US" sz="1350" dirty="0">
                <a:solidFill>
                  <a:srgbClr val="414455"/>
                </a:solidFill>
                <a:latin typeface="微软雅黑" panose="020B0503020204020204" pitchFamily="34" charset="-122"/>
                <a:ea typeface="微软雅黑" panose="020B0503020204020204" pitchFamily="34" charset="-122"/>
              </a:rPr>
              <a:t>双向通信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869315"/>
            <a:ext cx="7316470" cy="4184650"/>
          </a:xfrm>
          <a:prstGeom prst="rect">
            <a:avLst/>
          </a:prstGeom>
          <a:noFill/>
        </p:spPr>
        <p:txBody>
          <a:bodyPr wrap="square" rtlCol="0" anchor="t">
            <a:spAutoFit/>
          </a:bodyPr>
          <a:p>
            <a:r>
              <a:rPr lang="zh-CN" altLang="en-US" sz="1400">
                <a:sym typeface="+mn-ea"/>
              </a:rPr>
              <a:t>三、建立连接</a:t>
            </a:r>
            <a:endParaRPr lang="zh-CN" altLang="en-US" sz="1400">
              <a:sym typeface="+mn-ea"/>
            </a:endParaRPr>
          </a:p>
          <a:p>
            <a:endParaRPr lang="zh-CN" altLang="en-US" sz="1400">
              <a:sym typeface="+mn-ea"/>
            </a:endParaRPr>
          </a:p>
          <a:p>
            <a:r>
              <a:rPr lang="zh-CN" altLang="en-US" sz="1400">
                <a:sym typeface="+mn-ea"/>
              </a:rPr>
              <a:t>当Web应用程序调用new WebSocket(url)接口时，Browser就开始了与地址为url的WebServer建立握手连接的过程。</a:t>
            </a:r>
            <a:endParaRPr lang="zh-CN" altLang="en-US" sz="1400">
              <a:sym typeface="+mn-ea"/>
            </a:endParaRPr>
          </a:p>
          <a:p>
            <a:endParaRPr lang="zh-CN" altLang="en-US" sz="1400"/>
          </a:p>
          <a:p>
            <a:r>
              <a:rPr lang="zh-CN" altLang="en-US" sz="1400">
                <a:sym typeface="+mn-ea"/>
              </a:rPr>
              <a:t>1. Browser与WebSocket服务器通过TCP握手建立连接，如果这个建立连接失败，那么后面的过程就不会执行，Web应用程序将收到错误消息通知。</a:t>
            </a:r>
            <a:endParaRPr lang="zh-CN" altLang="en-US" sz="1400">
              <a:sym typeface="+mn-ea"/>
            </a:endParaRPr>
          </a:p>
          <a:p>
            <a:endParaRPr lang="zh-CN" altLang="en-US" sz="1400"/>
          </a:p>
          <a:p>
            <a:r>
              <a:rPr lang="zh-CN" altLang="en-US" sz="1400">
                <a:sym typeface="+mn-ea"/>
              </a:rPr>
              <a:t>2. 在TCP建立连接成功后，Browser通过http协议传送WebSocket支持的版本号，协议的字版本号，原始地址，主机地址等等一些列字段给服务器端。</a:t>
            </a:r>
            <a:endParaRPr lang="zh-CN" altLang="en-US" sz="1400">
              <a:sym typeface="+mn-ea"/>
            </a:endParaRPr>
          </a:p>
          <a:p>
            <a:endParaRPr lang="zh-CN" altLang="en-US" sz="1400"/>
          </a:p>
          <a:p>
            <a:r>
              <a:rPr lang="zh-CN" altLang="en-US" sz="1400">
                <a:sym typeface="+mn-ea"/>
              </a:rPr>
              <a:t>3. WebSocket服务器收到Browser发送来的请求后，如果数据包数据和格式正确，客户端和服务器端的协议版本号匹配等等，就接受本次握手连接，并给出相应的数据回复，同样回复的数据包也是采用http协议传输。</a:t>
            </a:r>
            <a:endParaRPr lang="zh-CN" altLang="en-US" sz="1400">
              <a:sym typeface="+mn-ea"/>
            </a:endParaRPr>
          </a:p>
          <a:p>
            <a:endParaRPr lang="zh-CN" altLang="en-US" sz="1400"/>
          </a:p>
          <a:p>
            <a:r>
              <a:rPr lang="zh-CN" altLang="en-US" sz="1400">
                <a:sym typeface="+mn-ea"/>
              </a:rPr>
              <a:t>4. Browser收到服务器回复的数据包后，如果数据包内容、格式都没有问题的话，就表示本次连接成功，触发onopen消息，此时Web开发者就可以在此时通过send接口向服务器发送数据。否则，握手连接失败，Web应用程序会收到onerror消息，并且能知道连接失败的原因。</a:t>
            </a:r>
            <a:endParaRPr lang="zh-CN" altLang="en-US" sz="1400"/>
          </a:p>
          <a:p>
            <a:r>
              <a:rPr lang="zh-CN" altLang="en-US" sz="1400">
                <a:sym typeface="+mn-ea"/>
              </a:rPr>
              <a:t> </a:t>
            </a:r>
            <a:endParaRPr lang="zh-CN" altLang="en-US" sz="1400"/>
          </a:p>
        </p:txBody>
      </p:sp>
      <p:pic>
        <p:nvPicPr>
          <p:cNvPr id="4" name="图片 3" descr="1488688877(1)"/>
          <p:cNvPicPr>
            <a:picLocks noChangeAspect="1"/>
          </p:cNvPicPr>
          <p:nvPr/>
        </p:nvPicPr>
        <p:blipFill>
          <a:blip r:embed="rId2"/>
          <a:stretch>
            <a:fillRect/>
          </a:stretch>
        </p:blipFill>
        <p:spPr>
          <a:xfrm>
            <a:off x="6122035" y="579120"/>
            <a:ext cx="2145030" cy="651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WebSocket</a:t>
            </a:r>
            <a:r>
              <a:rPr lang="zh-CN" altLang="en-US" sz="1350" dirty="0">
                <a:solidFill>
                  <a:srgbClr val="414455"/>
                </a:solidFill>
                <a:latin typeface="微软雅黑" panose="020B0503020204020204" pitchFamily="34" charset="-122"/>
                <a:ea typeface="微软雅黑" panose="020B0503020204020204" pitchFamily="34" charset="-122"/>
              </a:rPr>
              <a:t>双向通信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0595" y="1167130"/>
            <a:ext cx="7316470" cy="3107690"/>
          </a:xfrm>
          <a:prstGeom prst="rect">
            <a:avLst/>
          </a:prstGeom>
          <a:noFill/>
        </p:spPr>
        <p:txBody>
          <a:bodyPr wrap="square" rtlCol="0" anchor="t">
            <a:spAutoFit/>
          </a:bodyPr>
          <a:p>
            <a:r>
              <a:rPr lang="zh-CN" altLang="en-US" sz="1400"/>
              <a:t>四、使用</a:t>
            </a:r>
            <a:endParaRPr lang="zh-CN" altLang="en-US" sz="1400"/>
          </a:p>
          <a:p>
            <a:r>
              <a:rPr lang="en-US" altLang="zh-CN" sz="1400"/>
              <a:t>1</a:t>
            </a:r>
            <a:r>
              <a:rPr lang="zh-CN" altLang="en-US" sz="1400"/>
              <a:t>、</a:t>
            </a:r>
            <a:r>
              <a:rPr lang="zh-CN" altLang="en-US" sz="1400">
                <a:sym typeface="+mn-ea"/>
              </a:rPr>
              <a:t>创建</a:t>
            </a:r>
            <a:r>
              <a:rPr lang="en-US" altLang="zh-CN" sz="1400">
                <a:sym typeface="+mn-ea"/>
              </a:rPr>
              <a:t>webSocket</a:t>
            </a:r>
            <a:endParaRPr lang="zh-CN" altLang="en-US" sz="1400"/>
          </a:p>
          <a:p>
            <a:r>
              <a:rPr lang="zh-CN" altLang="en-US" sz="1400">
                <a:sym typeface="+mn-ea"/>
              </a:rPr>
              <a:t>       var Socket = new WebSocket(</a:t>
            </a:r>
            <a:r>
              <a:rPr lang="en-US" altLang="zh-CN" sz="1400">
                <a:sym typeface="+mn-ea"/>
              </a:rPr>
              <a:t>‘ws://echo.websocket.org’</a:t>
            </a:r>
            <a:r>
              <a:rPr lang="zh-CN" altLang="en-US" sz="1400">
                <a:sym typeface="+mn-ea"/>
              </a:rPr>
              <a:t>);</a:t>
            </a:r>
            <a:endParaRPr lang="zh-CN" altLang="en-US" sz="1400">
              <a:sym typeface="+mn-ea"/>
            </a:endParaRPr>
          </a:p>
          <a:p>
            <a:endParaRPr lang="zh-CN" altLang="en-US" sz="1400"/>
          </a:p>
          <a:p>
            <a:r>
              <a:rPr lang="en-US" altLang="zh-CN" sz="1400"/>
              <a:t>2</a:t>
            </a:r>
            <a:r>
              <a:rPr lang="zh-CN" altLang="en-US" sz="1400"/>
              <a:t>、</a:t>
            </a:r>
            <a:r>
              <a:rPr lang="zh-CN" altLang="en-US" sz="1400">
                <a:sym typeface="+mn-ea"/>
              </a:rPr>
              <a:t>Web Socket 方法</a:t>
            </a:r>
            <a:endParaRPr lang="zh-CN" altLang="en-US" sz="1400"/>
          </a:p>
          <a:p>
            <a:pPr marL="0" indent="0">
              <a:buNone/>
            </a:pPr>
            <a:r>
              <a:rPr lang="en-US" altLang="zh-CN" sz="1400">
                <a:sym typeface="+mn-ea"/>
              </a:rPr>
              <a:t>       </a:t>
            </a:r>
            <a:r>
              <a:rPr lang="zh-CN" altLang="en-US" sz="1400">
                <a:sym typeface="+mn-ea"/>
              </a:rPr>
              <a:t>Socket.send()，方法使用连接传输数据。</a:t>
            </a:r>
            <a:endParaRPr lang="zh-CN" altLang="en-US" sz="1400"/>
          </a:p>
          <a:p>
            <a:pPr marL="0" indent="0">
              <a:buNone/>
            </a:pPr>
            <a:r>
              <a:rPr lang="en-US" altLang="zh-CN" sz="1400">
                <a:sym typeface="+mn-ea"/>
              </a:rPr>
              <a:t>       </a:t>
            </a:r>
            <a:r>
              <a:rPr lang="zh-CN" altLang="en-US" sz="1400">
                <a:sym typeface="+mn-ea"/>
              </a:rPr>
              <a:t>Socket.close()，用于终止任何现有连接</a:t>
            </a:r>
            <a:endParaRPr lang="zh-CN" altLang="en-US" sz="1400">
              <a:sym typeface="+mn-ea"/>
            </a:endParaRPr>
          </a:p>
          <a:p>
            <a:pPr marL="0" indent="0">
              <a:buNone/>
            </a:pPr>
            <a:endParaRPr lang="zh-CN" altLang="en-US" sz="1400">
              <a:sym typeface="+mn-ea"/>
            </a:endParaRPr>
          </a:p>
          <a:p>
            <a:pPr marL="0" indent="0">
              <a:buNone/>
            </a:pPr>
            <a:r>
              <a:rPr lang="en-US" altLang="zh-CN" sz="1400"/>
              <a:t>3</a:t>
            </a:r>
            <a:r>
              <a:rPr lang="zh-CN" altLang="en-US" sz="1400"/>
              <a:t>、事件</a:t>
            </a:r>
            <a:endParaRPr lang="zh-CN" altLang="en-US" sz="1400"/>
          </a:p>
          <a:p>
            <a:pPr marL="0" indent="0">
              <a:buNone/>
            </a:pPr>
            <a:r>
              <a:rPr lang="zh-CN" altLang="en-US" sz="1400"/>
              <a:t>       WebSocket.onclose，用于指定连接关闭后的回调函数</a:t>
            </a:r>
            <a:endParaRPr lang="zh-CN" altLang="en-US" sz="1400"/>
          </a:p>
          <a:p>
            <a:pPr marL="0" indent="0">
              <a:buNone/>
            </a:pPr>
            <a:r>
              <a:rPr lang="zh-CN" altLang="en-US" sz="1400"/>
              <a:t>       WebSocket.onerror，用于指定连接失败后的回调函数</a:t>
            </a:r>
            <a:endParaRPr lang="zh-CN" altLang="en-US" sz="1400"/>
          </a:p>
          <a:p>
            <a:pPr marL="0" indent="0">
              <a:buNone/>
            </a:pPr>
            <a:r>
              <a:rPr lang="zh-CN" altLang="en-US" sz="1400"/>
              <a:t>       WebSocket.onmessage，用于指定当从服务器接受到信息时的回调函数</a:t>
            </a:r>
            <a:endParaRPr lang="zh-CN" altLang="en-US" sz="1400"/>
          </a:p>
          <a:p>
            <a:pPr marL="0" indent="0">
              <a:buNone/>
            </a:pPr>
            <a:r>
              <a:rPr lang="zh-CN" altLang="en-US" sz="1400"/>
              <a:t>       WebSocket.onopen，用于指定连接成功后的回调函数</a:t>
            </a:r>
            <a:endParaRPr lang="zh-CN" altLang="en-US" sz="1400"/>
          </a:p>
          <a:p>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500" y="231775"/>
            <a:ext cx="2265680"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WebSocket</a:t>
            </a:r>
            <a:r>
              <a:rPr lang="zh-CN" altLang="en-US" sz="1350" dirty="0">
                <a:solidFill>
                  <a:srgbClr val="414455"/>
                </a:solidFill>
                <a:latin typeface="微软雅黑" panose="020B0503020204020204" pitchFamily="34" charset="-122"/>
                <a:ea typeface="微软雅黑" panose="020B0503020204020204" pitchFamily="34" charset="-122"/>
              </a:rPr>
              <a:t>双向通信</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52500" y="1772285"/>
            <a:ext cx="7316470" cy="1599565"/>
          </a:xfrm>
          <a:prstGeom prst="rect">
            <a:avLst/>
          </a:prstGeom>
          <a:noFill/>
        </p:spPr>
        <p:txBody>
          <a:bodyPr wrap="square" rtlCol="0" anchor="t">
            <a:spAutoFit/>
          </a:bodyPr>
          <a:p>
            <a:r>
              <a:rPr lang="zh-CN" altLang="en-US" sz="1400"/>
              <a:t>五、</a:t>
            </a:r>
            <a:r>
              <a:rPr lang="en-US" altLang="zh-CN" sz="1400">
                <a:sym typeface="+mn-ea"/>
              </a:rPr>
              <a:t>WebSocket的优点</a:t>
            </a:r>
            <a:endParaRPr lang="en-US" altLang="zh-CN" sz="1400">
              <a:sym typeface="+mn-ea"/>
            </a:endParaRPr>
          </a:p>
          <a:p>
            <a:endParaRPr lang="en-US" altLang="zh-CN" sz="1400"/>
          </a:p>
          <a:p>
            <a:r>
              <a:rPr lang="zh-CN" altLang="en-US" sz="1400">
                <a:sym typeface="+mn-ea"/>
              </a:rPr>
              <a:t>     </a:t>
            </a:r>
            <a:r>
              <a:rPr lang="en-US" altLang="zh-CN" sz="1400">
                <a:sym typeface="+mn-ea"/>
              </a:rPr>
              <a:t>1</a:t>
            </a:r>
            <a:r>
              <a:rPr lang="zh-CN" altLang="en-US" sz="1400">
                <a:sym typeface="+mn-ea"/>
              </a:rPr>
              <a:t>、客户端与服务器都可以主动传送数据给对方;</a:t>
            </a:r>
            <a:endParaRPr lang="zh-CN" altLang="en-US" sz="1400"/>
          </a:p>
          <a:p>
            <a:endParaRPr lang="zh-CN" altLang="en-US" sz="1400"/>
          </a:p>
          <a:p>
            <a:r>
              <a:rPr lang="zh-CN" altLang="en-US" sz="1400">
                <a:sym typeface="+mn-ea"/>
              </a:rPr>
              <a:t>     </a:t>
            </a:r>
            <a:r>
              <a:rPr lang="en-US" altLang="zh-CN" sz="1400">
                <a:sym typeface="+mn-ea"/>
              </a:rPr>
              <a:t>2</a:t>
            </a:r>
            <a:r>
              <a:rPr lang="zh-CN" altLang="en-US" sz="1400">
                <a:sym typeface="+mn-ea"/>
              </a:rPr>
              <a:t>、不用频率创建TCP请求及销毁请求，减少网络带宽资源的占用，同时也节省服务器资源;</a:t>
            </a:r>
            <a:endParaRPr lang="zh-CN" altLang="en-US" sz="1400"/>
          </a:p>
          <a:p>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网络基础知识普及</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07</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pic>
        <p:nvPicPr>
          <p:cNvPr id="4" name="图片 3"/>
          <p:cNvPicPr>
            <a:picLocks noChangeAspect="1"/>
          </p:cNvPicPr>
          <p:nvPr/>
        </p:nvPicPr>
        <p:blipFill>
          <a:blip r:embed="rId2"/>
          <a:stretch>
            <a:fillRect/>
          </a:stretch>
        </p:blipFill>
        <p:spPr>
          <a:xfrm>
            <a:off x="859155" y="795655"/>
            <a:ext cx="7338695" cy="3731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314" y="1437748"/>
            <a:ext cx="9161314" cy="2375645"/>
          </a:xfrm>
          <a:prstGeom prst="rect">
            <a:avLst/>
          </a:prstGeom>
          <a:solidFill>
            <a:schemeClr val="tx1">
              <a:lumMod val="95000"/>
              <a:lumOff val="5000"/>
              <a:alpha val="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p:nvGrpSpPr>
        <p:grpSpPr>
          <a:xfrm>
            <a:off x="2047177" y="2118878"/>
            <a:ext cx="1005578" cy="906643"/>
            <a:chOff x="3720691" y="2824413"/>
            <a:chExt cx="1341120" cy="1209172"/>
          </a:xfrm>
        </p:grpSpPr>
        <p:sp>
          <p:nvSpPr>
            <p:cNvPr id="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9" name="TextBox 7"/>
          <p:cNvSpPr>
            <a:spLocks noChangeArrowheads="1"/>
          </p:cNvSpPr>
          <p:nvPr/>
        </p:nvSpPr>
        <p:spPr bwMode="auto">
          <a:xfrm>
            <a:off x="3181481" y="2302241"/>
            <a:ext cx="4102914" cy="76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95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rPr>
              <a:t>谢谢</a:t>
            </a:r>
            <a:endParaRPr lang="zh-CN" altLang="en-US" sz="495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7"/>
          <p:cNvSpPr>
            <a:spLocks noChangeArrowheads="1"/>
          </p:cNvSpPr>
          <p:nvPr/>
        </p:nvSpPr>
        <p:spPr bwMode="auto">
          <a:xfrm>
            <a:off x="3181481" y="2094980"/>
            <a:ext cx="383295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1500" dirty="0">
                <a:solidFill>
                  <a:srgbClr val="414455"/>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rPr>
              <a:t>THANK YOU.</a:t>
            </a:r>
            <a:endParaRPr lang="zh-CN" altLang="en-US" sz="1500" dirty="0">
              <a:solidFill>
                <a:srgbClr val="414455"/>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25" name="Freeform 5"/>
          <p:cNvSpPr/>
          <p:nvPr/>
        </p:nvSpPr>
        <p:spPr bwMode="auto">
          <a:xfrm rot="1855731">
            <a:off x="2119771" y="2177029"/>
            <a:ext cx="867861" cy="7824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pic>
        <p:nvPicPr>
          <p:cNvPr id="14" name="图片 13" descr="001"/>
          <p:cNvPicPr>
            <a:picLocks noChangeAspect="1"/>
          </p:cNvPicPr>
          <p:nvPr/>
        </p:nvPicPr>
        <p:blipFill>
          <a:blip r:embed="rId1"/>
          <a:stretch>
            <a:fillRect/>
          </a:stretch>
        </p:blipFill>
        <p:spPr>
          <a:xfrm>
            <a:off x="2090420" y="2116455"/>
            <a:ext cx="918845" cy="945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16"/>
                                        </p:tgtEl>
                                        <p:attrNameLst>
                                          <p:attrName>r</p:attrName>
                                        </p:attrNameLst>
                                      </p:cBhvr>
                                    </p:animRot>
                                    <p:animRot by="-240000">
                                      <p:cBhvr>
                                        <p:cTn id="12" dur="200" fill="hold">
                                          <p:stCondLst>
                                            <p:cond delay="200"/>
                                          </p:stCondLst>
                                        </p:cTn>
                                        <p:tgtEl>
                                          <p:spTgt spid="16"/>
                                        </p:tgtEl>
                                        <p:attrNameLst>
                                          <p:attrName>r</p:attrName>
                                        </p:attrNameLst>
                                      </p:cBhvr>
                                    </p:animRot>
                                    <p:animRot by="240000">
                                      <p:cBhvr>
                                        <p:cTn id="13" dur="200" fill="hold">
                                          <p:stCondLst>
                                            <p:cond delay="400"/>
                                          </p:stCondLst>
                                        </p:cTn>
                                        <p:tgtEl>
                                          <p:spTgt spid="16"/>
                                        </p:tgtEl>
                                        <p:attrNameLst>
                                          <p:attrName>r</p:attrName>
                                        </p:attrNameLst>
                                      </p:cBhvr>
                                    </p:animRot>
                                    <p:animRot by="-240000">
                                      <p:cBhvr>
                                        <p:cTn id="14" dur="200" fill="hold">
                                          <p:stCondLst>
                                            <p:cond delay="600"/>
                                          </p:stCondLst>
                                        </p:cTn>
                                        <p:tgtEl>
                                          <p:spTgt spid="16"/>
                                        </p:tgtEl>
                                        <p:attrNameLst>
                                          <p:attrName>r</p:attrName>
                                        </p:attrNameLst>
                                      </p:cBhvr>
                                    </p:animRot>
                                    <p:animRot by="120000">
                                      <p:cBhvr>
                                        <p:cTn id="15" dur="200" fill="hold">
                                          <p:stCondLst>
                                            <p:cond delay="800"/>
                                          </p:stCondLst>
                                        </p:cTn>
                                        <p:tgtEl>
                                          <p:spTgt spid="16"/>
                                        </p:tgtEl>
                                        <p:attrNameLst>
                                          <p:attrName>r</p:attrName>
                                        </p:attrNameLst>
                                      </p:cBhvr>
                                    </p:animRo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par>
                                <p:cTn id="20" presetID="38" presetClass="entr" presetSubtype="0" accel="50000" fill="hold" grpId="0" nodeType="withEffect">
                                  <p:stCondLst>
                                    <p:cond delay="1000"/>
                                  </p:stCondLst>
                                  <p:iterate type="lt">
                                    <p:tmPct val="50000"/>
                                  </p:iterate>
                                  <p:childTnLst>
                                    <p:set>
                                      <p:cBhvr>
                                        <p:cTn id="21" dur="1" fill="hold">
                                          <p:stCondLst>
                                            <p:cond delay="0"/>
                                          </p:stCondLst>
                                        </p:cTn>
                                        <p:tgtEl>
                                          <p:spTgt spid="20"/>
                                        </p:tgtEl>
                                        <p:attrNameLst>
                                          <p:attrName>style.visibility</p:attrName>
                                        </p:attrNameLst>
                                      </p:cBhvr>
                                      <p:to>
                                        <p:strVal val="visible"/>
                                      </p:to>
                                    </p:set>
                                    <p:set>
                                      <p:cBhvr>
                                        <p:cTn id="22" dur="114" fill="hold">
                                          <p:stCondLst>
                                            <p:cond delay="0"/>
                                          </p:stCondLst>
                                        </p:cTn>
                                        <p:tgtEl>
                                          <p:spTgt spid="20"/>
                                        </p:tgtEl>
                                        <p:attrNameLst>
                                          <p:attrName>style.rotation</p:attrName>
                                        </p:attrNameLst>
                                      </p:cBhvr>
                                      <p:to>
                                        <p:strVal val="-45.0"/>
                                      </p:to>
                                    </p:set>
                                    <p:anim calcmode="lin" valueType="num">
                                      <p:cBhvr>
                                        <p:cTn id="23" dur="114" fill="hold">
                                          <p:stCondLst>
                                            <p:cond delay="114"/>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24" dur="114"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25" dur="39" decel="50000" autoRev="1" fill="hold">
                                          <p:stCondLst>
                                            <p:cond delay="114"/>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26" dur="34" fill="hold">
                                          <p:stCondLst>
                                            <p:cond delay="216"/>
                                          </p:stCondLst>
                                        </p:cTn>
                                        <p:tgtEl>
                                          <p:spTgt spid="20"/>
                                        </p:tgtEl>
                                        <p:attrNameLst>
                                          <p:attrName>ppt_y</p:attrName>
                                        </p:attrNameLst>
                                      </p:cBhvr>
                                      <p:tavLst>
                                        <p:tav tm="0">
                                          <p:val>
                                            <p:strVal val="#ppt_y-(0.354*#ppt_w-0.172*#ppt_h)"/>
                                          </p:val>
                                        </p:tav>
                                        <p:tav tm="100000">
                                          <p:val>
                                            <p:strVal val="#ppt_y"/>
                                          </p:val>
                                        </p:tav>
                                      </p:tavLst>
                                    </p:anim>
                                  </p:childTnLst>
                                </p:cTn>
                              </p:par>
                              <p:par>
                                <p:cTn id="27" presetID="52" presetClass="entr" presetSubtype="0" fill="hold" grpId="0" nodeType="withEffect">
                                  <p:stCondLst>
                                    <p:cond delay="1500"/>
                                  </p:stCondLst>
                                  <p:iterate type="lt">
                                    <p:tmPct val="10000"/>
                                  </p:iterate>
                                  <p:childTnLst>
                                    <p:set>
                                      <p:cBhvr>
                                        <p:cTn id="28" dur="1" fill="hold">
                                          <p:stCondLst>
                                            <p:cond delay="0"/>
                                          </p:stCondLst>
                                        </p:cTn>
                                        <p:tgtEl>
                                          <p:spTgt spid="19"/>
                                        </p:tgtEl>
                                        <p:attrNameLst>
                                          <p:attrName>style.visibility</p:attrName>
                                        </p:attrNameLst>
                                      </p:cBhvr>
                                      <p:to>
                                        <p:strVal val="visible"/>
                                      </p:to>
                                    </p:set>
                                    <p:animScale>
                                      <p:cBhvr>
                                        <p:cTn id="29"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9"/>
                                        </p:tgtEl>
                                        <p:attrNameLst>
                                          <p:attrName>ppt_x</p:attrName>
                                          <p:attrName>ppt_y</p:attrName>
                                        </p:attrNameLst>
                                      </p:cBhvr>
                                    </p:animMotion>
                                    <p:animEffect transition="in" filter="fade">
                                      <p:cBhvr>
                                        <p:cTn id="31" dur="1000"/>
                                        <p:tgtEl>
                                          <p:spTgt spid="19"/>
                                        </p:tgtEl>
                                      </p:cBhvr>
                                    </p:animEffect>
                                  </p:childTnLst>
                                </p:cTn>
                              </p:par>
                              <p:par>
                                <p:cTn id="32" presetID="53"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45820"/>
          </a:xfrm>
          <a:prstGeom prst="rect">
            <a:avLst/>
          </a:prstGeom>
          <a:noFill/>
        </p:spPr>
        <p:txBody>
          <a:bodyPr wrap="square" rtlCol="0">
            <a:spAutoFit/>
          </a:bodyPr>
          <a:lstStyle/>
          <a:p>
            <a:pPr algn="ctr"/>
            <a:r>
              <a:rPr lang="en-US" altLang="zh-CN" sz="4950" b="1" dirty="0">
                <a:solidFill>
                  <a:schemeClr val="bg1"/>
                </a:solidFill>
                <a:latin typeface="方正兰亭黑简体" panose="02000000000000000000" pitchFamily="2" charset="-122"/>
                <a:ea typeface="方正兰亭黑简体" panose="02000000000000000000" pitchFamily="2" charset="-122"/>
              </a:rPr>
              <a:t>2</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12" name="文本框 9"/>
          <p:cNvSpPr txBox="1"/>
          <p:nvPr/>
        </p:nvSpPr>
        <p:spPr>
          <a:xfrm>
            <a:off x="5266690" y="2340610"/>
            <a:ext cx="3332480" cy="373380"/>
          </a:xfrm>
          <a:prstGeom prst="rect">
            <a:avLst/>
          </a:prstGeom>
          <a:noFill/>
        </p:spPr>
        <p:txBody>
          <a:bodyPr wrap="square" lIns="51421" tIns="25710" rIns="51421" bIns="25710" rtlCol="0">
            <a:spAutoFit/>
          </a:bodyPr>
          <a:lstStyle/>
          <a:p>
            <a:pPr marL="0" lvl="1"/>
            <a:r>
              <a:rPr lang="zh-CN" altLang="en-US" sz="2100" dirty="0">
                <a:solidFill>
                  <a:schemeClr val="bg1"/>
                </a:solidFill>
                <a:latin typeface="微软雅黑" panose="020B0503020204020204" pitchFamily="34" charset="-122"/>
                <a:ea typeface="微软雅黑" panose="020B0503020204020204" pitchFamily="34" charset="-122"/>
              </a:rPr>
              <a:t>集成环境安装及使用</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descr="001"/>
          <p:cNvPicPr>
            <a:picLocks noChangeAspect="1"/>
          </p:cNvPicPr>
          <p:nvPr/>
        </p:nvPicPr>
        <p:blipFill>
          <a:blip r:embed="rId1"/>
          <a:stretch>
            <a:fillRect/>
          </a:stretch>
        </p:blipFill>
        <p:spPr>
          <a:xfrm>
            <a:off x="2199005" y="2078990"/>
            <a:ext cx="1114425" cy="11461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500"/>
                                  </p:stCondLst>
                                  <p:childTnLst>
                                    <p:set>
                                      <p:cBhvr>
                                        <p:cTn id="35" dur="1" fill="hold">
                                          <p:stCondLst>
                                            <p:cond delay="0"/>
                                          </p:stCondLst>
                                        </p:cTn>
                                        <p:tgtEl>
                                          <p:spTgt spid="112"/>
                                        </p:tgtEl>
                                        <p:attrNameLst>
                                          <p:attrName>style.visibility</p:attrName>
                                        </p:attrNameLst>
                                      </p:cBhvr>
                                      <p:to>
                                        <p:strVal val="visible"/>
                                      </p:to>
                                    </p:set>
                                    <p:anim calcmode="lin" valueType="num">
                                      <p:cBhvr additive="base">
                                        <p:cTn id="36" dur="500" fill="hold"/>
                                        <p:tgtEl>
                                          <p:spTgt spid="112"/>
                                        </p:tgtEl>
                                        <p:attrNameLst>
                                          <p:attrName>ppt_x</p:attrName>
                                        </p:attrNameLst>
                                      </p:cBhvr>
                                      <p:tavLst>
                                        <p:tav tm="0">
                                          <p:val>
                                            <p:strVal val="0-#ppt_w/2"/>
                                          </p:val>
                                        </p:tav>
                                        <p:tav tm="100000">
                                          <p:val>
                                            <p:strVal val="#ppt_x"/>
                                          </p:val>
                                        </p:tav>
                                      </p:tavLst>
                                    </p:anim>
                                    <p:anim calcmode="lin" valueType="num">
                                      <p:cBhvr additive="base">
                                        <p:cTn id="37" dur="500" fill="hold"/>
                                        <p:tgtEl>
                                          <p:spTgt spid="112"/>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963442" cy="258445"/>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集成环境安装及使用</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8445"/>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09</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pic>
        <p:nvPicPr>
          <p:cNvPr id="2" name="图片 1" descr="001"/>
          <p:cNvPicPr>
            <a:picLocks noChangeAspect="1"/>
          </p:cNvPicPr>
          <p:nvPr/>
        </p:nvPicPr>
        <p:blipFill>
          <a:blip r:embed="rId1"/>
          <a:stretch>
            <a:fillRect/>
          </a:stretch>
        </p:blipFill>
        <p:spPr>
          <a:xfrm>
            <a:off x="470535" y="179070"/>
            <a:ext cx="388620" cy="400050"/>
          </a:xfrm>
          <a:prstGeom prst="rect">
            <a:avLst/>
          </a:prstGeom>
        </p:spPr>
      </p:pic>
      <p:sp>
        <p:nvSpPr>
          <p:cNvPr id="3" name="文本框 2"/>
          <p:cNvSpPr txBox="1"/>
          <p:nvPr/>
        </p:nvSpPr>
        <p:spPr>
          <a:xfrm>
            <a:off x="998220" y="982345"/>
            <a:ext cx="2011680" cy="368300"/>
          </a:xfrm>
          <a:prstGeom prst="rect">
            <a:avLst/>
          </a:prstGeom>
          <a:noFill/>
        </p:spPr>
        <p:txBody>
          <a:bodyPr wrap="none" rtlCol="0">
            <a:spAutoFit/>
          </a:bodyPr>
          <a:p>
            <a:r>
              <a:rPr lang="zh-CN" altLang="en-US"/>
              <a:t>一、服务器的作用</a:t>
            </a:r>
            <a:endParaRPr lang="zh-CN" altLang="en-US"/>
          </a:p>
        </p:txBody>
      </p:sp>
      <p:sp>
        <p:nvSpPr>
          <p:cNvPr id="4" name="文本框 3"/>
          <p:cNvSpPr txBox="1"/>
          <p:nvPr/>
        </p:nvSpPr>
        <p:spPr>
          <a:xfrm>
            <a:off x="998220" y="3100705"/>
            <a:ext cx="3267075" cy="368300"/>
          </a:xfrm>
          <a:prstGeom prst="rect">
            <a:avLst/>
          </a:prstGeom>
          <a:noFill/>
        </p:spPr>
        <p:txBody>
          <a:bodyPr wrap="none" rtlCol="0">
            <a:spAutoFit/>
          </a:bodyPr>
          <a:p>
            <a:r>
              <a:rPr lang="zh-CN" altLang="en-US"/>
              <a:t>二、为什么要使用</a:t>
            </a:r>
            <a:r>
              <a:rPr lang="en-US" altLang="zh-CN"/>
              <a:t>wamp/mamp</a:t>
            </a:r>
            <a:endParaRPr lang="en-US" altLang="zh-CN"/>
          </a:p>
        </p:txBody>
      </p:sp>
      <p:grpSp>
        <p:nvGrpSpPr>
          <p:cNvPr id="16" name="组合 15"/>
          <p:cNvGrpSpPr/>
          <p:nvPr/>
        </p:nvGrpSpPr>
        <p:grpSpPr>
          <a:xfrm>
            <a:off x="2590165" y="1496695"/>
            <a:ext cx="3846195" cy="1393042"/>
            <a:chOff x="2371" y="2357"/>
            <a:chExt cx="6560" cy="2709"/>
          </a:xfrm>
        </p:grpSpPr>
        <p:grpSp>
          <p:nvGrpSpPr>
            <p:cNvPr id="8" name="组合 7"/>
            <p:cNvGrpSpPr/>
            <p:nvPr/>
          </p:nvGrpSpPr>
          <p:grpSpPr>
            <a:xfrm>
              <a:off x="7563" y="2357"/>
              <a:ext cx="1368" cy="2709"/>
              <a:chOff x="8453" y="1976"/>
              <a:chExt cx="1368" cy="2709"/>
            </a:xfrm>
          </p:grpSpPr>
          <p:pic>
            <p:nvPicPr>
              <p:cNvPr id="13" name="图片 12" descr="U38%GIC~DQB{SU)`44}_Y)O"/>
              <p:cNvPicPr>
                <a:picLocks noChangeAspect="1"/>
              </p:cNvPicPr>
              <p:nvPr/>
            </p:nvPicPr>
            <p:blipFill>
              <a:blip r:embed="rId2"/>
              <a:stretch>
                <a:fillRect/>
              </a:stretch>
            </p:blipFill>
            <p:spPr>
              <a:xfrm>
                <a:off x="8453" y="1976"/>
                <a:ext cx="1351" cy="2113"/>
              </a:xfrm>
              <a:prstGeom prst="rect">
                <a:avLst/>
              </a:prstGeom>
            </p:spPr>
          </p:pic>
          <p:sp>
            <p:nvSpPr>
              <p:cNvPr id="7" name="文本框 6"/>
              <p:cNvSpPr txBox="1"/>
              <p:nvPr/>
            </p:nvSpPr>
            <p:spPr>
              <a:xfrm>
                <a:off x="8453" y="4089"/>
                <a:ext cx="1368" cy="596"/>
              </a:xfrm>
              <a:prstGeom prst="rect">
                <a:avLst/>
              </a:prstGeom>
              <a:noFill/>
            </p:spPr>
            <p:txBody>
              <a:bodyPr wrap="square" rtlCol="0">
                <a:spAutoFit/>
              </a:bodyPr>
              <a:p>
                <a:r>
                  <a:rPr lang="zh-CN" altLang="en-US" sz="1400"/>
                  <a:t>服务器</a:t>
                </a:r>
                <a:endParaRPr lang="zh-CN" altLang="en-US" sz="1400"/>
              </a:p>
            </p:txBody>
          </p:sp>
        </p:grpSp>
        <p:sp>
          <p:nvSpPr>
            <p:cNvPr id="9" name="文本框 8"/>
            <p:cNvSpPr txBox="1"/>
            <p:nvPr/>
          </p:nvSpPr>
          <p:spPr>
            <a:xfrm>
              <a:off x="2371" y="2357"/>
              <a:ext cx="2799" cy="596"/>
            </a:xfrm>
            <a:prstGeom prst="rect">
              <a:avLst/>
            </a:prstGeom>
            <a:noFill/>
          </p:spPr>
          <p:txBody>
            <a:bodyPr wrap="square" rtlCol="0">
              <a:spAutoFit/>
            </a:bodyPr>
            <a:p>
              <a:pPr algn="l"/>
              <a:r>
                <a:rPr lang="en-US" altLang="zh-CN" sz="1400"/>
                <a:t>php </a:t>
              </a:r>
              <a:r>
                <a:rPr lang="zh-CN" altLang="en-US" sz="1400"/>
                <a:t>后端程序语言</a:t>
              </a:r>
              <a:endParaRPr lang="zh-CN" altLang="en-US" sz="1400"/>
            </a:p>
          </p:txBody>
        </p:sp>
        <p:sp>
          <p:nvSpPr>
            <p:cNvPr id="10" name="文本框 9"/>
            <p:cNvSpPr txBox="1"/>
            <p:nvPr/>
          </p:nvSpPr>
          <p:spPr>
            <a:xfrm>
              <a:off x="2371" y="3245"/>
              <a:ext cx="3296" cy="596"/>
            </a:xfrm>
            <a:prstGeom prst="rect">
              <a:avLst/>
            </a:prstGeom>
            <a:noFill/>
          </p:spPr>
          <p:txBody>
            <a:bodyPr wrap="square" rtlCol="0">
              <a:spAutoFit/>
            </a:bodyPr>
            <a:p>
              <a:pPr algn="l"/>
              <a:r>
                <a:rPr lang="en-US" altLang="zh-CN" sz="1400"/>
                <a:t>apach 运行网站的服务</a:t>
              </a:r>
              <a:endParaRPr lang="en-US" altLang="zh-CN" sz="1400"/>
            </a:p>
          </p:txBody>
        </p:sp>
        <p:sp>
          <p:nvSpPr>
            <p:cNvPr id="11" name="文本框 10"/>
            <p:cNvSpPr txBox="1"/>
            <p:nvPr/>
          </p:nvSpPr>
          <p:spPr>
            <a:xfrm>
              <a:off x="2371" y="4180"/>
              <a:ext cx="2799" cy="596"/>
            </a:xfrm>
            <a:prstGeom prst="rect">
              <a:avLst/>
            </a:prstGeom>
            <a:noFill/>
          </p:spPr>
          <p:txBody>
            <a:bodyPr wrap="square" rtlCol="0">
              <a:spAutoFit/>
            </a:bodyPr>
            <a:p>
              <a:pPr algn="l"/>
              <a:r>
                <a:rPr lang="en-US" altLang="zh-CN" sz="1400"/>
                <a:t>mysql 数据库</a:t>
              </a:r>
              <a:endParaRPr lang="en-US" altLang="zh-CN" sz="1400"/>
            </a:p>
          </p:txBody>
        </p:sp>
        <p:cxnSp>
          <p:nvCxnSpPr>
            <p:cNvPr id="12" name="直接箭头连接符 11"/>
            <p:cNvCxnSpPr/>
            <p:nvPr/>
          </p:nvCxnSpPr>
          <p:spPr>
            <a:xfrm>
              <a:off x="5635" y="2627"/>
              <a:ext cx="1565" cy="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3"/>
            </p:cNvCxnSpPr>
            <p:nvPr/>
          </p:nvCxnSpPr>
          <p:spPr>
            <a:xfrm flipV="1">
              <a:off x="5667" y="3513"/>
              <a:ext cx="1565" cy="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59" y="3985"/>
              <a:ext cx="1442" cy="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550670" y="3670300"/>
            <a:ext cx="6477000" cy="521970"/>
          </a:xfrm>
          <a:prstGeom prst="rect">
            <a:avLst/>
          </a:prstGeom>
          <a:noFill/>
        </p:spPr>
        <p:txBody>
          <a:bodyPr wrap="square" rtlCol="0">
            <a:spAutoFit/>
          </a:bodyPr>
          <a:p>
            <a:pPr algn="l"/>
            <a:r>
              <a:rPr lang="zh-CN" altLang="en-US" sz="1400"/>
              <a:t>Wamp就是Windows Apache Mysql PHP集成安装环境，即在window下的apache、php和mysql的服务器软件。帮助我们一次安装并设置好</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11106</Words>
  <Application>WPS 演示</Application>
  <PresentationFormat>全屏显示(16:9)</PresentationFormat>
  <Paragraphs>956</Paragraphs>
  <Slides>70</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70</vt:i4>
      </vt:variant>
    </vt:vector>
  </HeadingPairs>
  <TitlesOfParts>
    <vt:vector size="82" baseType="lpstr">
      <vt:lpstr>Arial</vt:lpstr>
      <vt:lpstr>宋体</vt:lpstr>
      <vt:lpstr>Wingdings</vt:lpstr>
      <vt:lpstr>Calibri</vt:lpstr>
      <vt:lpstr>微软雅黑</vt:lpstr>
      <vt:lpstr>方正兰亭黑简体</vt:lpstr>
      <vt:lpstr>黑体</vt:lpstr>
      <vt:lpstr>Times New Roman</vt:lpstr>
      <vt:lpstr>Arial Unicode MS</vt:lpstr>
      <vt:lpstr>LilyUPC</vt:lpstr>
      <vt:lpstr>Microsoft Sans Serif</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Aimee</cp:lastModifiedBy>
  <cp:revision>837</cp:revision>
  <dcterms:created xsi:type="dcterms:W3CDTF">2015-11-26T04:19:00Z</dcterms:created>
  <dcterms:modified xsi:type="dcterms:W3CDTF">2019-04-16T13:41:23Z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